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54" r:id="rId55"/>
    <p:sldId id="359" r:id="rId56"/>
    <p:sldId id="360" r:id="rId57"/>
    <p:sldId id="361" r:id="rId58"/>
    <p:sldId id="363" r:id="rId59"/>
    <p:sldId id="364" r:id="rId60"/>
    <p:sldId id="356" r:id="rId61"/>
    <p:sldId id="362"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65"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66" r:id="rId109"/>
    <p:sldId id="379" r:id="rId110"/>
    <p:sldId id="368" r:id="rId111"/>
    <p:sldId id="370" r:id="rId112"/>
    <p:sldId id="369" r:id="rId113"/>
    <p:sldId id="371" r:id="rId114"/>
    <p:sldId id="372" r:id="rId115"/>
    <p:sldId id="373" r:id="rId116"/>
    <p:sldId id="374" r:id="rId117"/>
    <p:sldId id="375" r:id="rId118"/>
    <p:sldId id="376" r:id="rId119"/>
    <p:sldId id="377" r:id="rId120"/>
    <p:sldId id="378" r:id="rId121"/>
    <p:sldId id="380" r:id="rId122"/>
    <p:sldId id="367"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55" autoAdjust="0"/>
  </p:normalViewPr>
  <p:slideViewPr>
    <p:cSldViewPr>
      <p:cViewPr>
        <p:scale>
          <a:sx n="66" d="100"/>
          <a:sy n="66" d="100"/>
        </p:scale>
        <p:origin x="-1692" y="-516"/>
      </p:cViewPr>
      <p:guideLst>
        <p:guide orient="horz" pos="2160"/>
        <p:guide pos="2880"/>
      </p:guideLst>
    </p:cSldViewPr>
  </p:slideViewPr>
  <p:outlineViewPr>
    <p:cViewPr>
      <p:scale>
        <a:sx n="33" d="100"/>
        <a:sy n="33" d="100"/>
      </p:scale>
      <p:origin x="0" y="777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0B9661-A532-45CD-AC79-AB9374DF871D}" type="datetimeFigureOut">
              <a:rPr lang="zh-CN" altLang="en-US" smtClean="0"/>
              <a:pPr/>
              <a:t>2012-7-10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0A063-4A32-4BD4-BF21-D62E91830A4B}" type="slidenum">
              <a:rPr lang="zh-CN" altLang="en-US" smtClean="0"/>
              <a:pPr/>
              <a:t>‹#›</a:t>
            </a:fld>
            <a:endParaRPr lang="zh-CN" altLang="en-US"/>
          </a:p>
        </p:txBody>
      </p:sp>
    </p:spTree>
    <p:extLst>
      <p:ext uri="{BB962C8B-B14F-4D97-AF65-F5344CB8AC3E}">
        <p14:creationId xmlns:p14="http://schemas.microsoft.com/office/powerpoint/2010/main" xmlns="" val="1152482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5BF3E84-575D-458D-9C50-FF7B4D06C71F}" type="slidenum">
              <a:rPr lang="zh-CN" altLang="en-US">
                <a:latin typeface="Calibri" pitchFamily="34" charset="0"/>
                <a:ea typeface="宋体" charset="-122"/>
              </a:rPr>
              <a:pPr fontAlgn="base">
                <a:spcBef>
                  <a:spcPct val="0"/>
                </a:spcBef>
                <a:spcAft>
                  <a:spcPct val="0"/>
                </a:spcAft>
              </a:pPr>
              <a:t>1</a:t>
            </a:fld>
            <a:endParaRPr lang="zh-CN" altLang="en-US">
              <a:latin typeface="Calibri" pitchFamily="34"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64F8DF2-4898-4CD2-9B27-5FCD0597B707}" type="slidenum">
              <a:rPr lang="zh-CN" altLang="en-US">
                <a:latin typeface="Calibri" pitchFamily="34" charset="0"/>
                <a:ea typeface="宋体" charset="-122"/>
              </a:rPr>
              <a:pPr fontAlgn="base">
                <a:spcBef>
                  <a:spcPct val="0"/>
                </a:spcBef>
                <a:spcAft>
                  <a:spcPct val="0"/>
                </a:spcAft>
              </a:pPr>
              <a:t>10</a:t>
            </a:fld>
            <a:endParaRPr lang="zh-CN" altLang="en-US">
              <a:latin typeface="Calibri" pitchFamily="34"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EE44B42-8285-4FDB-87BC-E62820CEA4CB}" type="slidenum">
              <a:rPr lang="zh-CN" altLang="en-US">
                <a:latin typeface="Calibri" pitchFamily="34" charset="0"/>
                <a:ea typeface="宋体" charset="-122"/>
              </a:rPr>
              <a:pPr fontAlgn="base">
                <a:spcBef>
                  <a:spcPct val="0"/>
                </a:spcBef>
                <a:spcAft>
                  <a:spcPct val="0"/>
                </a:spcAft>
              </a:pPr>
              <a:t>11</a:t>
            </a:fld>
            <a:endParaRPr lang="zh-CN" altLang="en-US">
              <a:latin typeface="Calibri" pitchFamily="34" charset="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130A9BE-7470-4068-A600-B0389FC70A31}" type="slidenum">
              <a:rPr lang="zh-CN" altLang="en-US">
                <a:latin typeface="Calibri" pitchFamily="34" charset="0"/>
                <a:ea typeface="宋体" charset="-122"/>
              </a:rPr>
              <a:pPr fontAlgn="base">
                <a:spcBef>
                  <a:spcPct val="0"/>
                </a:spcBef>
                <a:spcAft>
                  <a:spcPct val="0"/>
                </a:spcAft>
              </a:pPr>
              <a:t>12</a:t>
            </a:fld>
            <a:endParaRPr lang="zh-CN" altLang="en-US">
              <a:latin typeface="Calibri" pitchFamily="34"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59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6FD97EA-02D1-4529-937E-F3D6650C4E4C}" type="slidenum">
              <a:rPr lang="zh-CN" altLang="en-US">
                <a:latin typeface="Calibri" pitchFamily="34" charset="0"/>
                <a:ea typeface="宋体" charset="-122"/>
              </a:rPr>
              <a:pPr fontAlgn="base">
                <a:spcBef>
                  <a:spcPct val="0"/>
                </a:spcBef>
                <a:spcAft>
                  <a:spcPct val="0"/>
                </a:spcAft>
              </a:pPr>
              <a:t>13</a:t>
            </a:fld>
            <a:endParaRPr lang="zh-CN" altLang="en-US">
              <a:latin typeface="Calibri" pitchFamily="34"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312C9BB-8291-4100-8EDB-1094E6888CF3}" type="slidenum">
              <a:rPr lang="zh-CN" altLang="en-US">
                <a:latin typeface="Calibri" pitchFamily="34" charset="0"/>
                <a:ea typeface="宋体" charset="-122"/>
              </a:rPr>
              <a:pPr fontAlgn="base">
                <a:spcBef>
                  <a:spcPct val="0"/>
                </a:spcBef>
                <a:spcAft>
                  <a:spcPct val="0"/>
                </a:spcAft>
              </a:pPr>
              <a:t>14</a:t>
            </a:fld>
            <a:endParaRPr lang="zh-CN" altLang="en-US">
              <a:latin typeface="Calibri" pitchFamily="34"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1FD7BD-E62C-4113-B532-FCD37A56E14B}" type="slidenum">
              <a:rPr lang="zh-CN" altLang="en-US">
                <a:latin typeface="Calibri" pitchFamily="34" charset="0"/>
                <a:ea typeface="宋体" charset="-122"/>
              </a:rPr>
              <a:pPr fontAlgn="base">
                <a:spcBef>
                  <a:spcPct val="0"/>
                </a:spcBef>
                <a:spcAft>
                  <a:spcPct val="0"/>
                </a:spcAft>
              </a:pPr>
              <a:t>15</a:t>
            </a:fld>
            <a:endParaRPr lang="zh-CN" altLang="en-US">
              <a:latin typeface="Calibri" pitchFamily="34"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90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A677C84-CD41-4DE5-A363-095A6F0BBC65}" type="slidenum">
              <a:rPr lang="zh-CN" altLang="en-US">
                <a:latin typeface="Calibri" pitchFamily="34" charset="0"/>
                <a:ea typeface="宋体" charset="-122"/>
              </a:rPr>
              <a:pPr fontAlgn="base">
                <a:spcBef>
                  <a:spcPct val="0"/>
                </a:spcBef>
                <a:spcAft>
                  <a:spcPct val="0"/>
                </a:spcAft>
              </a:pPr>
              <a:t>16</a:t>
            </a:fld>
            <a:endParaRPr lang="zh-CN" altLang="en-US">
              <a:latin typeface="Calibri" pitchFamily="34"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BB3ED9E-A05D-4FDE-9E60-DD9E8B0D2683}" type="slidenum">
              <a:rPr lang="zh-CN" altLang="en-US">
                <a:latin typeface="Calibri" pitchFamily="34" charset="0"/>
                <a:ea typeface="宋体" charset="-122"/>
              </a:rPr>
              <a:pPr fontAlgn="base">
                <a:spcBef>
                  <a:spcPct val="0"/>
                </a:spcBef>
                <a:spcAft>
                  <a:spcPct val="0"/>
                </a:spcAft>
              </a:pPr>
              <a:t>17</a:t>
            </a:fld>
            <a:endParaRPr lang="zh-CN" altLang="en-US">
              <a:latin typeface="Calibri" pitchFamily="34"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88AFFA3-0EC3-4773-8F81-CDBD4E6FFCF0}" type="slidenum">
              <a:rPr lang="zh-CN" altLang="en-US">
                <a:latin typeface="Calibri" pitchFamily="34" charset="0"/>
                <a:ea typeface="宋体" charset="-122"/>
              </a:rPr>
              <a:pPr fontAlgn="base">
                <a:spcBef>
                  <a:spcPct val="0"/>
                </a:spcBef>
                <a:spcAft>
                  <a:spcPct val="0"/>
                </a:spcAft>
              </a:pPr>
              <a:t>18</a:t>
            </a:fld>
            <a:endParaRPr lang="zh-CN" altLang="en-US">
              <a:latin typeface="Calibri" pitchFamily="34"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9EEADA5-09AF-48D0-BD75-3DD3BCF19FEC}" type="slidenum">
              <a:rPr lang="zh-CN" altLang="en-US">
                <a:latin typeface="Calibri" pitchFamily="34" charset="0"/>
                <a:ea typeface="宋体" charset="-122"/>
              </a:rPr>
              <a:pPr fontAlgn="base">
                <a:spcBef>
                  <a:spcPct val="0"/>
                </a:spcBef>
                <a:spcAft>
                  <a:spcPct val="0"/>
                </a:spcAft>
              </a:pPr>
              <a:t>19</a:t>
            </a:fld>
            <a:endParaRPr lang="zh-CN" altLang="en-US">
              <a:latin typeface="Calibri" pitchFamily="34"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BFF9250-726A-4BC0-A612-DC7255A136E0}" type="slidenum">
              <a:rPr lang="zh-CN" altLang="en-US">
                <a:latin typeface="Calibri" pitchFamily="34" charset="0"/>
                <a:ea typeface="宋体" charset="-122"/>
              </a:rPr>
              <a:pPr fontAlgn="base">
                <a:spcBef>
                  <a:spcPct val="0"/>
                </a:spcBef>
                <a:spcAft>
                  <a:spcPct val="0"/>
                </a:spcAft>
              </a:pPr>
              <a:t>2</a:t>
            </a:fld>
            <a:endParaRPr lang="zh-CN" altLang="en-US">
              <a:latin typeface="Calibri" pitchFamily="34" charset="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FE6FEF5-A433-405A-9D3F-1D8C4BF5DC26}" type="slidenum">
              <a:rPr lang="zh-CN" altLang="en-US">
                <a:latin typeface="Calibri" pitchFamily="34" charset="0"/>
                <a:ea typeface="宋体" charset="-122"/>
              </a:rPr>
              <a:pPr fontAlgn="base">
                <a:spcBef>
                  <a:spcPct val="0"/>
                </a:spcBef>
                <a:spcAft>
                  <a:spcPct val="0"/>
                </a:spcAft>
              </a:pPr>
              <a:t>20</a:t>
            </a:fld>
            <a:endParaRPr lang="zh-CN" altLang="en-US">
              <a:latin typeface="Calibri" pitchFamily="34"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6929360-FA7B-40AA-995E-6D956509C90D}" type="slidenum">
              <a:rPr lang="zh-CN" altLang="en-US">
                <a:latin typeface="Calibri" pitchFamily="34" charset="0"/>
                <a:ea typeface="宋体" charset="-122"/>
              </a:rPr>
              <a:pPr fontAlgn="base">
                <a:spcBef>
                  <a:spcPct val="0"/>
                </a:spcBef>
                <a:spcAft>
                  <a:spcPct val="0"/>
                </a:spcAft>
              </a:pPr>
              <a:t>21</a:t>
            </a:fld>
            <a:endParaRPr lang="zh-CN" altLang="en-US">
              <a:latin typeface="Calibri" pitchFamily="34"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ABF7D43-AB3F-455C-9595-47696ABB6BCA}" type="slidenum">
              <a:rPr lang="zh-CN" altLang="en-US">
                <a:latin typeface="Calibri" pitchFamily="34" charset="0"/>
                <a:ea typeface="宋体" charset="-122"/>
              </a:rPr>
              <a:pPr fontAlgn="base">
                <a:spcBef>
                  <a:spcPct val="0"/>
                </a:spcBef>
                <a:spcAft>
                  <a:spcPct val="0"/>
                </a:spcAft>
              </a:pPr>
              <a:t>22</a:t>
            </a:fld>
            <a:endParaRPr lang="zh-CN" altLang="en-US">
              <a:latin typeface="Calibri" pitchFamily="34" charset="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2DD0B3D-47DF-4107-9DCE-468F444BDC7B}" type="slidenum">
              <a:rPr lang="zh-CN" altLang="en-US">
                <a:latin typeface="Calibri" pitchFamily="34" charset="0"/>
                <a:ea typeface="宋体" charset="-122"/>
              </a:rPr>
              <a:pPr fontAlgn="base">
                <a:spcBef>
                  <a:spcPct val="0"/>
                </a:spcBef>
                <a:spcAft>
                  <a:spcPct val="0"/>
                </a:spcAft>
              </a:pPr>
              <a:t>23</a:t>
            </a:fld>
            <a:endParaRPr lang="zh-CN" altLang="en-US">
              <a:latin typeface="Calibri" pitchFamily="34"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72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9029E0D-8E5D-42D5-855A-C0E8EA34A9EC}" type="slidenum">
              <a:rPr lang="zh-CN" altLang="en-US">
                <a:latin typeface="Calibri" pitchFamily="34" charset="0"/>
                <a:ea typeface="宋体" charset="-122"/>
              </a:rPr>
              <a:pPr fontAlgn="base">
                <a:spcBef>
                  <a:spcPct val="0"/>
                </a:spcBef>
                <a:spcAft>
                  <a:spcPct val="0"/>
                </a:spcAft>
              </a:pPr>
              <a:t>24</a:t>
            </a:fld>
            <a:endParaRPr lang="zh-CN" altLang="en-US">
              <a:latin typeface="Calibri" pitchFamily="34" charset="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74A513BB-FF4A-403A-99CC-C7C8975F9E67}" type="slidenum">
              <a:rPr lang="zh-CN" altLang="en-US">
                <a:latin typeface="Calibri" pitchFamily="34" charset="0"/>
                <a:ea typeface="宋体" charset="-122"/>
              </a:rPr>
              <a:pPr fontAlgn="base">
                <a:spcBef>
                  <a:spcPct val="0"/>
                </a:spcBef>
                <a:spcAft>
                  <a:spcPct val="0"/>
                </a:spcAft>
              </a:pPr>
              <a:t>25</a:t>
            </a:fld>
            <a:endParaRPr lang="zh-CN" altLang="en-US">
              <a:latin typeface="Calibri" pitchFamily="34"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B21F63F-F5D4-4C66-9CB2-679FB8FC7248}" type="slidenum">
              <a:rPr lang="zh-CN" altLang="en-US">
                <a:latin typeface="Calibri" pitchFamily="34" charset="0"/>
                <a:ea typeface="宋体" charset="-122"/>
              </a:rPr>
              <a:pPr fontAlgn="base">
                <a:spcBef>
                  <a:spcPct val="0"/>
                </a:spcBef>
                <a:spcAft>
                  <a:spcPct val="0"/>
                </a:spcAft>
              </a:pPr>
              <a:t>26</a:t>
            </a:fld>
            <a:endParaRPr lang="zh-CN" altLang="en-US">
              <a:latin typeface="Calibri" pitchFamily="34" charset="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E252594-0712-400A-A72B-FA17A116C84D}" type="slidenum">
              <a:rPr lang="zh-CN" altLang="en-US">
                <a:latin typeface="Calibri" pitchFamily="34" charset="0"/>
                <a:ea typeface="宋体" charset="-122"/>
              </a:rPr>
              <a:pPr fontAlgn="base">
                <a:spcBef>
                  <a:spcPct val="0"/>
                </a:spcBef>
                <a:spcAft>
                  <a:spcPct val="0"/>
                </a:spcAft>
              </a:pPr>
              <a:t>27</a:t>
            </a:fld>
            <a:endParaRPr lang="zh-CN" altLang="en-US">
              <a:latin typeface="Calibri" pitchFamily="34"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13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07F645E-AB03-462B-9C1D-8740FADCA3F2}" type="slidenum">
              <a:rPr lang="zh-CN" altLang="en-US">
                <a:latin typeface="Calibri" pitchFamily="34" charset="0"/>
                <a:ea typeface="宋体" charset="-122"/>
              </a:rPr>
              <a:pPr fontAlgn="base">
                <a:spcBef>
                  <a:spcPct val="0"/>
                </a:spcBef>
                <a:spcAft>
                  <a:spcPct val="0"/>
                </a:spcAft>
              </a:pPr>
              <a:t>28</a:t>
            </a:fld>
            <a:endParaRPr lang="zh-CN" altLang="en-US">
              <a:latin typeface="Calibri" pitchFamily="34" charset="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784DFA3-4609-4ACB-A356-06EA8AEDDAF4}" type="slidenum">
              <a:rPr lang="zh-CN" altLang="en-US">
                <a:latin typeface="Calibri" pitchFamily="34" charset="0"/>
                <a:ea typeface="宋体" charset="-122"/>
              </a:rPr>
              <a:pPr fontAlgn="base">
                <a:spcBef>
                  <a:spcPct val="0"/>
                </a:spcBef>
                <a:spcAft>
                  <a:spcPct val="0"/>
                </a:spcAft>
              </a:pPr>
              <a:t>29</a:t>
            </a:fld>
            <a:endParaRPr lang="zh-CN" altLang="en-US">
              <a:latin typeface="Calibri" pitchFamily="34"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0863C6C-7593-446A-8E9C-408F855EDEB1}" type="slidenum">
              <a:rPr lang="zh-CN" altLang="en-US">
                <a:latin typeface="Calibri" pitchFamily="34" charset="0"/>
                <a:ea typeface="宋体" charset="-122"/>
              </a:rPr>
              <a:pPr fontAlgn="base">
                <a:spcBef>
                  <a:spcPct val="0"/>
                </a:spcBef>
                <a:spcAft>
                  <a:spcPct val="0"/>
                </a:spcAft>
              </a:pPr>
              <a:t>3</a:t>
            </a:fld>
            <a:endParaRPr lang="zh-CN" altLang="en-US">
              <a:latin typeface="Calibri" pitchFamily="34" charset="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33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29B5688-FC44-4773-9C57-029A9305A66E}" type="slidenum">
              <a:rPr lang="zh-CN" altLang="en-US">
                <a:latin typeface="Calibri" pitchFamily="34" charset="0"/>
                <a:ea typeface="宋体" charset="-122"/>
              </a:rPr>
              <a:pPr fontAlgn="base">
                <a:spcBef>
                  <a:spcPct val="0"/>
                </a:spcBef>
                <a:spcAft>
                  <a:spcPct val="0"/>
                </a:spcAft>
              </a:pPr>
              <a:t>30</a:t>
            </a:fld>
            <a:endParaRPr lang="zh-CN" altLang="en-US">
              <a:latin typeface="Calibri" pitchFamily="34" charset="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1D953A5-E14E-47BC-9776-FC0698FEA10C}" type="slidenum">
              <a:rPr lang="zh-CN" altLang="en-US">
                <a:latin typeface="Calibri" pitchFamily="34" charset="0"/>
                <a:ea typeface="宋体" charset="-122"/>
              </a:rPr>
              <a:pPr fontAlgn="base">
                <a:spcBef>
                  <a:spcPct val="0"/>
                </a:spcBef>
                <a:spcAft>
                  <a:spcPct val="0"/>
                </a:spcAft>
              </a:pPr>
              <a:t>31</a:t>
            </a:fld>
            <a:endParaRPr lang="zh-CN" altLang="en-US">
              <a:latin typeface="Calibri" pitchFamily="34"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54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DC5117A-55BC-424E-9F3C-E99FE84856DE}" type="slidenum">
              <a:rPr lang="zh-CN" altLang="en-US">
                <a:latin typeface="Calibri" pitchFamily="34" charset="0"/>
                <a:ea typeface="宋体" charset="-122"/>
              </a:rPr>
              <a:pPr fontAlgn="base">
                <a:spcBef>
                  <a:spcPct val="0"/>
                </a:spcBef>
                <a:spcAft>
                  <a:spcPct val="0"/>
                </a:spcAft>
              </a:pPr>
              <a:t>32</a:t>
            </a:fld>
            <a:endParaRPr lang="zh-CN" altLang="en-US">
              <a:latin typeface="Calibri" pitchFamily="34" charset="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9F232BC-AB12-488E-B48C-8D76D5E5AE7D}" type="slidenum">
              <a:rPr lang="zh-CN" altLang="en-US">
                <a:latin typeface="Calibri" pitchFamily="34" charset="0"/>
                <a:ea typeface="宋体" charset="-122"/>
              </a:rPr>
              <a:pPr fontAlgn="base">
                <a:spcBef>
                  <a:spcPct val="0"/>
                </a:spcBef>
                <a:spcAft>
                  <a:spcPct val="0"/>
                </a:spcAft>
              </a:pPr>
              <a:t>33</a:t>
            </a:fld>
            <a:endParaRPr lang="zh-CN" altLang="en-US">
              <a:latin typeface="Calibri" pitchFamily="34" charset="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E824F5E-85CF-4F81-A4CA-2D3D65985F2E}" type="slidenum">
              <a:rPr lang="zh-CN" altLang="en-US">
                <a:latin typeface="Calibri" pitchFamily="34" charset="0"/>
                <a:ea typeface="宋体" charset="-122"/>
              </a:rPr>
              <a:pPr fontAlgn="base">
                <a:spcBef>
                  <a:spcPct val="0"/>
                </a:spcBef>
                <a:spcAft>
                  <a:spcPct val="0"/>
                </a:spcAft>
              </a:pPr>
              <a:t>34</a:t>
            </a:fld>
            <a:endParaRPr lang="zh-CN" altLang="en-US">
              <a:latin typeface="Calibri" pitchFamily="34"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AC14546-759D-44A9-90B5-7B1E7F4E8EBE}" type="slidenum">
              <a:rPr lang="zh-CN" altLang="en-US">
                <a:latin typeface="Calibri" pitchFamily="34" charset="0"/>
                <a:ea typeface="宋体" charset="-122"/>
              </a:rPr>
              <a:pPr fontAlgn="base">
                <a:spcBef>
                  <a:spcPct val="0"/>
                </a:spcBef>
                <a:spcAft>
                  <a:spcPct val="0"/>
                </a:spcAft>
              </a:pPr>
              <a:t>35</a:t>
            </a:fld>
            <a:endParaRPr lang="zh-CN" altLang="en-US">
              <a:latin typeface="Calibri" pitchFamily="34"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95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51336A0-5E4D-41A4-877D-2D1B68CECD9B}" type="slidenum">
              <a:rPr lang="zh-CN" altLang="en-US">
                <a:latin typeface="Calibri" pitchFamily="34" charset="0"/>
                <a:ea typeface="宋体" charset="-122"/>
              </a:rPr>
              <a:pPr fontAlgn="base">
                <a:spcBef>
                  <a:spcPct val="0"/>
                </a:spcBef>
                <a:spcAft>
                  <a:spcPct val="0"/>
                </a:spcAft>
              </a:pPr>
              <a:t>36</a:t>
            </a:fld>
            <a:endParaRPr lang="zh-CN" altLang="en-US">
              <a:latin typeface="Calibri" pitchFamily="34" charset="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750C9D6-7678-46FD-B340-591105FED835}" type="slidenum">
              <a:rPr lang="zh-CN" altLang="en-US">
                <a:latin typeface="Calibri" pitchFamily="34" charset="0"/>
                <a:ea typeface="宋体" charset="-122"/>
              </a:rPr>
              <a:pPr fontAlgn="base">
                <a:spcBef>
                  <a:spcPct val="0"/>
                </a:spcBef>
                <a:spcAft>
                  <a:spcPct val="0"/>
                </a:spcAft>
              </a:pPr>
              <a:t>37</a:t>
            </a:fld>
            <a:endParaRPr lang="zh-CN" altLang="en-US">
              <a:latin typeface="Calibri" pitchFamily="34" charset="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15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15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585E191-69A6-41D6-8808-6A1B19B40A99}" type="slidenum">
              <a:rPr lang="zh-CN" altLang="en-US">
                <a:latin typeface="Calibri" pitchFamily="34" charset="0"/>
                <a:ea typeface="宋体" charset="-122"/>
              </a:rPr>
              <a:pPr fontAlgn="base">
                <a:spcBef>
                  <a:spcPct val="0"/>
                </a:spcBef>
                <a:spcAft>
                  <a:spcPct val="0"/>
                </a:spcAft>
              </a:pPr>
              <a:t>38</a:t>
            </a:fld>
            <a:endParaRPr lang="zh-CN" altLang="en-US">
              <a:latin typeface="Calibri" pitchFamily="34" charset="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5799DE7-1D64-4042-B241-E12CD1A4D6A1}" type="slidenum">
              <a:rPr lang="zh-CN" altLang="en-US">
                <a:latin typeface="Calibri" pitchFamily="34" charset="0"/>
                <a:ea typeface="宋体" charset="-122"/>
              </a:rPr>
              <a:pPr fontAlgn="base">
                <a:spcBef>
                  <a:spcPct val="0"/>
                </a:spcBef>
                <a:spcAft>
                  <a:spcPct val="0"/>
                </a:spcAft>
              </a:pPr>
              <a:t>39</a:t>
            </a:fld>
            <a:endParaRPr lang="zh-CN" altLang="en-US">
              <a:latin typeface="Calibri" pitchFamily="34"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C7E6AA-2511-4567-A817-36685ACE0900}" type="slidenum">
              <a:rPr lang="zh-CN" altLang="en-US">
                <a:latin typeface="Calibri" pitchFamily="34" charset="0"/>
                <a:ea typeface="宋体" charset="-122"/>
              </a:rPr>
              <a:pPr fontAlgn="base">
                <a:spcBef>
                  <a:spcPct val="0"/>
                </a:spcBef>
                <a:spcAft>
                  <a:spcPct val="0"/>
                </a:spcAft>
              </a:pPr>
              <a:t>4</a:t>
            </a:fld>
            <a:endParaRPr lang="zh-CN" altLang="en-US">
              <a:latin typeface="Calibri" pitchFamily="34" charset="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36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FC0D3A3-ECD7-4A5A-9938-11D7252A7A77}" type="slidenum">
              <a:rPr lang="zh-CN" altLang="en-US">
                <a:latin typeface="Calibri" pitchFamily="34" charset="0"/>
                <a:ea typeface="宋体" charset="-122"/>
              </a:rPr>
              <a:pPr fontAlgn="base">
                <a:spcBef>
                  <a:spcPct val="0"/>
                </a:spcBef>
                <a:spcAft>
                  <a:spcPct val="0"/>
                </a:spcAft>
              </a:pPr>
              <a:t>40</a:t>
            </a:fld>
            <a:endParaRPr lang="zh-CN" altLang="en-US">
              <a:latin typeface="Calibri" pitchFamily="34" charset="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6E218CB-4E5A-4D55-AE9D-1409789B9BE7}" type="slidenum">
              <a:rPr lang="zh-CN" altLang="en-US">
                <a:latin typeface="Calibri" pitchFamily="34" charset="0"/>
                <a:ea typeface="宋体" charset="-122"/>
              </a:rPr>
              <a:pPr fontAlgn="base">
                <a:spcBef>
                  <a:spcPct val="0"/>
                </a:spcBef>
                <a:spcAft>
                  <a:spcPct val="0"/>
                </a:spcAft>
              </a:pPr>
              <a:t>41</a:t>
            </a:fld>
            <a:endParaRPr lang="zh-CN" altLang="en-US">
              <a:latin typeface="Calibri" pitchFamily="34" charset="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56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56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D8A45B4-663F-4B68-8DAB-7C17892B3E6B}" type="slidenum">
              <a:rPr lang="zh-CN" altLang="en-US">
                <a:latin typeface="Calibri" pitchFamily="34" charset="0"/>
                <a:ea typeface="宋体" charset="-122"/>
              </a:rPr>
              <a:pPr fontAlgn="base">
                <a:spcBef>
                  <a:spcPct val="0"/>
                </a:spcBef>
                <a:spcAft>
                  <a:spcPct val="0"/>
                </a:spcAft>
              </a:pPr>
              <a:t>42</a:t>
            </a:fld>
            <a:endParaRPr lang="zh-CN" altLang="en-US">
              <a:latin typeface="Calibri" pitchFamily="34" charset="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3AF4557-70E6-4A4C-AE5A-F33BEFA5CD50}" type="slidenum">
              <a:rPr lang="zh-CN" altLang="en-US">
                <a:latin typeface="Calibri" pitchFamily="34" charset="0"/>
                <a:ea typeface="宋体" charset="-122"/>
              </a:rPr>
              <a:pPr fontAlgn="base">
                <a:spcBef>
                  <a:spcPct val="0"/>
                </a:spcBef>
                <a:spcAft>
                  <a:spcPct val="0"/>
                </a:spcAft>
              </a:pPr>
              <a:t>43</a:t>
            </a:fld>
            <a:endParaRPr lang="zh-CN" altLang="en-US">
              <a:latin typeface="Calibri" pitchFamily="34" charset="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77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CDBE327-17AB-4D8E-9B97-78B54D798607}" type="slidenum">
              <a:rPr lang="zh-CN" altLang="en-US">
                <a:latin typeface="Calibri" pitchFamily="34" charset="0"/>
                <a:ea typeface="宋体" charset="-122"/>
              </a:rPr>
              <a:pPr fontAlgn="base">
                <a:spcBef>
                  <a:spcPct val="0"/>
                </a:spcBef>
                <a:spcAft>
                  <a:spcPct val="0"/>
                </a:spcAft>
              </a:pPr>
              <a:t>44</a:t>
            </a:fld>
            <a:endParaRPr lang="zh-CN" altLang="en-US">
              <a:latin typeface="Calibri" pitchFamily="34" charset="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56020A1-2B4C-456A-B0A0-8839739314CB}" type="slidenum">
              <a:rPr lang="zh-CN" altLang="en-US">
                <a:latin typeface="Calibri" pitchFamily="34" charset="0"/>
                <a:ea typeface="宋体" charset="-122"/>
              </a:rPr>
              <a:pPr fontAlgn="base">
                <a:spcBef>
                  <a:spcPct val="0"/>
                </a:spcBef>
                <a:spcAft>
                  <a:spcPct val="0"/>
                </a:spcAft>
              </a:pPr>
              <a:t>45</a:t>
            </a:fld>
            <a:endParaRPr lang="zh-CN" altLang="en-US">
              <a:latin typeface="Calibri" pitchFamily="34" charset="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923A741-CB94-4919-8250-837E58F879E9}" type="slidenum">
              <a:rPr lang="zh-CN" altLang="en-US">
                <a:latin typeface="Calibri" pitchFamily="34" charset="0"/>
                <a:ea typeface="宋体" charset="-122"/>
              </a:rPr>
              <a:pPr fontAlgn="base">
                <a:spcBef>
                  <a:spcPct val="0"/>
                </a:spcBef>
                <a:spcAft>
                  <a:spcPct val="0"/>
                </a:spcAft>
              </a:pPr>
              <a:t>46</a:t>
            </a:fld>
            <a:endParaRPr lang="zh-CN" altLang="en-US">
              <a:latin typeface="Calibri" pitchFamily="34" charset="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07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B9B7484-F093-4AB9-BD47-8DC455DCF8ED}" type="slidenum">
              <a:rPr lang="zh-CN" altLang="en-US">
                <a:latin typeface="Calibri" pitchFamily="34" charset="0"/>
                <a:ea typeface="宋体" charset="-122"/>
              </a:rPr>
              <a:pPr fontAlgn="base">
                <a:spcBef>
                  <a:spcPct val="0"/>
                </a:spcBef>
                <a:spcAft>
                  <a:spcPct val="0"/>
                </a:spcAft>
              </a:pPr>
              <a:t>47</a:t>
            </a:fld>
            <a:endParaRPr lang="zh-CN" altLang="en-US">
              <a:latin typeface="Calibri" pitchFamily="34" charset="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17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17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BD84F09-016F-44A3-9A84-208F771A3E94}" type="slidenum">
              <a:rPr lang="zh-CN" altLang="en-US">
                <a:latin typeface="Calibri" pitchFamily="34" charset="0"/>
                <a:ea typeface="宋体" charset="-122"/>
              </a:rPr>
              <a:pPr fontAlgn="base">
                <a:spcBef>
                  <a:spcPct val="0"/>
                </a:spcBef>
                <a:spcAft>
                  <a:spcPct val="0"/>
                </a:spcAft>
              </a:pPr>
              <a:t>48</a:t>
            </a:fld>
            <a:endParaRPr lang="zh-CN" altLang="en-US">
              <a:latin typeface="Calibri" pitchFamily="34" charset="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5A4FA87-96E8-4963-99F5-718CFBB3439C}" type="slidenum">
              <a:rPr lang="zh-CN" altLang="en-US">
                <a:latin typeface="Calibri" pitchFamily="34" charset="0"/>
                <a:ea typeface="宋体" charset="-122"/>
              </a:rPr>
              <a:pPr fontAlgn="base">
                <a:spcBef>
                  <a:spcPct val="0"/>
                </a:spcBef>
                <a:spcAft>
                  <a:spcPct val="0"/>
                </a:spcAft>
              </a:pPr>
              <a:t>49</a:t>
            </a:fld>
            <a:endParaRPr lang="zh-CN" altLang="en-US">
              <a:latin typeface="Calibri" pitchFamily="34"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895E73A-A4B0-4BB7-B79C-43DC68C4F273}" type="slidenum">
              <a:rPr lang="zh-CN" altLang="en-US">
                <a:latin typeface="Calibri" pitchFamily="34" charset="0"/>
                <a:ea typeface="宋体" charset="-122"/>
              </a:rPr>
              <a:pPr fontAlgn="base">
                <a:spcBef>
                  <a:spcPct val="0"/>
                </a:spcBef>
                <a:spcAft>
                  <a:spcPct val="0"/>
                </a:spcAft>
              </a:pPr>
              <a:t>5</a:t>
            </a:fld>
            <a:endParaRPr lang="zh-CN" altLang="en-US">
              <a:latin typeface="Calibri" pitchFamily="34" charset="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38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C151F4C-4C86-4F57-8892-03FBA43ADEB5}" type="slidenum">
              <a:rPr lang="zh-CN" altLang="en-US">
                <a:latin typeface="Calibri" pitchFamily="34" charset="0"/>
                <a:ea typeface="宋体" charset="-122"/>
              </a:rPr>
              <a:pPr fontAlgn="base">
                <a:spcBef>
                  <a:spcPct val="0"/>
                </a:spcBef>
                <a:spcAft>
                  <a:spcPct val="0"/>
                </a:spcAft>
              </a:pPr>
              <a:t>50</a:t>
            </a:fld>
            <a:endParaRPr lang="zh-CN" altLang="en-US">
              <a:latin typeface="Calibri" pitchFamily="34" charset="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4F3D320-EB1C-4D95-8744-52EA352A894A}" type="slidenum">
              <a:rPr lang="zh-CN" altLang="en-US">
                <a:latin typeface="Calibri" pitchFamily="34" charset="0"/>
                <a:ea typeface="宋体" charset="-122"/>
              </a:rPr>
              <a:pPr fontAlgn="base">
                <a:spcBef>
                  <a:spcPct val="0"/>
                </a:spcBef>
                <a:spcAft>
                  <a:spcPct val="0"/>
                </a:spcAft>
              </a:pPr>
              <a:t>51</a:t>
            </a:fld>
            <a:endParaRPr lang="zh-CN" altLang="en-US">
              <a:latin typeface="Calibri" pitchFamily="34" charset="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58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60BD78B-4E7D-42C8-8019-FE62F1026E99}" type="slidenum">
              <a:rPr lang="zh-CN" altLang="en-US">
                <a:latin typeface="Calibri" pitchFamily="34" charset="0"/>
                <a:ea typeface="宋体" charset="-122"/>
              </a:rPr>
              <a:pPr fontAlgn="base">
                <a:spcBef>
                  <a:spcPct val="0"/>
                </a:spcBef>
                <a:spcAft>
                  <a:spcPct val="0"/>
                </a:spcAft>
              </a:pPr>
              <a:t>52</a:t>
            </a:fld>
            <a:endParaRPr lang="zh-CN" altLang="en-US">
              <a:latin typeface="Calibri" pitchFamily="34" charset="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69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37C85A3-2FAB-4E2B-BDF8-973977DC5EF6}" type="slidenum">
              <a:rPr lang="zh-CN" altLang="en-US">
                <a:latin typeface="Calibri" pitchFamily="34" charset="0"/>
                <a:ea typeface="宋体" charset="-122"/>
              </a:rPr>
              <a:pPr fontAlgn="base">
                <a:spcBef>
                  <a:spcPct val="0"/>
                </a:spcBef>
                <a:spcAft>
                  <a:spcPct val="0"/>
                </a:spcAft>
              </a:pPr>
              <a:t>53</a:t>
            </a:fld>
            <a:endParaRPr lang="zh-CN" altLang="en-US">
              <a:latin typeface="Calibri" pitchFamily="34" charset="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79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79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CE97D5F-AC4A-402E-9901-4D6390E6A972}" type="slidenum">
              <a:rPr lang="zh-CN" altLang="en-US">
                <a:latin typeface="Calibri" pitchFamily="34" charset="0"/>
                <a:ea typeface="宋体" charset="-122"/>
              </a:rPr>
              <a:pPr fontAlgn="base">
                <a:spcBef>
                  <a:spcPct val="0"/>
                </a:spcBef>
                <a:spcAft>
                  <a:spcPct val="0"/>
                </a:spcAft>
              </a:pPr>
              <a:t>62</a:t>
            </a:fld>
            <a:endParaRPr lang="zh-CN" altLang="en-US">
              <a:latin typeface="Calibri" pitchFamily="34" charset="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89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3E7EBE4-114C-4EB0-88DE-24A9FDB19CAF}" type="slidenum">
              <a:rPr lang="zh-CN" altLang="en-US">
                <a:latin typeface="Calibri" pitchFamily="34" charset="0"/>
                <a:ea typeface="宋体" charset="-122"/>
              </a:rPr>
              <a:pPr fontAlgn="base">
                <a:spcBef>
                  <a:spcPct val="0"/>
                </a:spcBef>
                <a:spcAft>
                  <a:spcPct val="0"/>
                </a:spcAft>
              </a:pPr>
              <a:t>63</a:t>
            </a:fld>
            <a:endParaRPr lang="zh-CN" altLang="en-US">
              <a:latin typeface="Calibri" pitchFamily="34" charset="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99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8358B1A-3EC9-4770-8EF3-EA5EC0B7EB66}" type="slidenum">
              <a:rPr lang="zh-CN" altLang="en-US">
                <a:latin typeface="Calibri" pitchFamily="34" charset="0"/>
                <a:ea typeface="宋体" charset="-122"/>
              </a:rPr>
              <a:pPr fontAlgn="base">
                <a:spcBef>
                  <a:spcPct val="0"/>
                </a:spcBef>
                <a:spcAft>
                  <a:spcPct val="0"/>
                </a:spcAft>
              </a:pPr>
              <a:t>64</a:t>
            </a:fld>
            <a:endParaRPr lang="zh-CN" altLang="en-US">
              <a:latin typeface="Calibri" pitchFamily="34" charset="0"/>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10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CEBBD58-FD4D-4FE8-8C3B-9E404A9F8EB5}" type="slidenum">
              <a:rPr lang="zh-CN" altLang="en-US">
                <a:latin typeface="Calibri" pitchFamily="34" charset="0"/>
                <a:ea typeface="宋体" charset="-122"/>
              </a:rPr>
              <a:pPr fontAlgn="base">
                <a:spcBef>
                  <a:spcPct val="0"/>
                </a:spcBef>
                <a:spcAft>
                  <a:spcPct val="0"/>
                </a:spcAft>
              </a:pPr>
              <a:t>65</a:t>
            </a:fld>
            <a:endParaRPr lang="zh-CN" altLang="en-US">
              <a:latin typeface="Calibri" pitchFamily="34" charset="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20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571EE9A-F0FD-4A8C-8384-B286C68CA8CC}" type="slidenum">
              <a:rPr lang="zh-CN" altLang="en-US">
                <a:latin typeface="Calibri" pitchFamily="34" charset="0"/>
                <a:ea typeface="宋体" charset="-122"/>
              </a:rPr>
              <a:pPr fontAlgn="base">
                <a:spcBef>
                  <a:spcPct val="0"/>
                </a:spcBef>
                <a:spcAft>
                  <a:spcPct val="0"/>
                </a:spcAft>
              </a:pPr>
              <a:t>66</a:t>
            </a:fld>
            <a:endParaRPr lang="zh-CN" altLang="en-US">
              <a:latin typeface="Calibri" pitchFamily="34" charset="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C5F25D6-673B-4A20-9923-A14BCBF9CA84}" type="slidenum">
              <a:rPr lang="zh-CN" altLang="en-US">
                <a:latin typeface="Calibri" pitchFamily="34" charset="0"/>
                <a:ea typeface="宋体" charset="-122"/>
              </a:rPr>
              <a:pPr fontAlgn="base">
                <a:spcBef>
                  <a:spcPct val="0"/>
                </a:spcBef>
                <a:spcAft>
                  <a:spcPct val="0"/>
                </a:spcAft>
              </a:pPr>
              <a:t>67</a:t>
            </a:fld>
            <a:endParaRPr lang="zh-CN" altLang="en-US">
              <a:latin typeface="Calibri" pitchFamily="3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5B0097D-3227-40F1-82C6-B213CF051747}" type="slidenum">
              <a:rPr lang="zh-CN" altLang="en-US">
                <a:latin typeface="Calibri" pitchFamily="34" charset="0"/>
                <a:ea typeface="宋体" charset="-122"/>
              </a:rPr>
              <a:pPr fontAlgn="base">
                <a:spcBef>
                  <a:spcPct val="0"/>
                </a:spcBef>
                <a:spcAft>
                  <a:spcPct val="0"/>
                </a:spcAft>
              </a:pPr>
              <a:t>6</a:t>
            </a:fld>
            <a:endParaRPr lang="zh-CN" altLang="en-US">
              <a:latin typeface="Calibri" pitchFamily="34" charset="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0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40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2414B73-B250-4283-B9BE-CA73BFCF93BF}" type="slidenum">
              <a:rPr lang="zh-CN" altLang="en-US">
                <a:latin typeface="Calibri" pitchFamily="34" charset="0"/>
                <a:ea typeface="宋体" charset="-122"/>
              </a:rPr>
              <a:pPr fontAlgn="base">
                <a:spcBef>
                  <a:spcPct val="0"/>
                </a:spcBef>
                <a:spcAft>
                  <a:spcPct val="0"/>
                </a:spcAft>
              </a:pPr>
              <a:t>68</a:t>
            </a:fld>
            <a:endParaRPr lang="zh-CN" altLang="en-US">
              <a:latin typeface="Calibri" pitchFamily="34" charset="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51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C354AD3-A594-449F-A54E-693573C67DB7}" type="slidenum">
              <a:rPr lang="zh-CN" altLang="en-US">
                <a:latin typeface="Calibri" pitchFamily="34" charset="0"/>
                <a:ea typeface="宋体" charset="-122"/>
              </a:rPr>
              <a:pPr fontAlgn="base">
                <a:spcBef>
                  <a:spcPct val="0"/>
                </a:spcBef>
                <a:spcAft>
                  <a:spcPct val="0"/>
                </a:spcAft>
              </a:pPr>
              <a:t>69</a:t>
            </a:fld>
            <a:endParaRPr lang="zh-CN" altLang="en-US">
              <a:latin typeface="Calibri" pitchFamily="34" charset="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61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61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D8A27C0-8804-43B1-B30F-ED2941EE5F3C}" type="slidenum">
              <a:rPr lang="zh-CN" altLang="en-US">
                <a:latin typeface="Calibri" pitchFamily="34" charset="0"/>
                <a:ea typeface="宋体" charset="-122"/>
              </a:rPr>
              <a:pPr fontAlgn="base">
                <a:spcBef>
                  <a:spcPct val="0"/>
                </a:spcBef>
                <a:spcAft>
                  <a:spcPct val="0"/>
                </a:spcAft>
              </a:pPr>
              <a:t>70</a:t>
            </a:fld>
            <a:endParaRPr lang="zh-CN" altLang="en-US">
              <a:latin typeface="Calibri" pitchFamily="34" charset="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1C001F4-196F-4874-A431-F26F71506DE6}" type="slidenum">
              <a:rPr lang="zh-CN" altLang="en-US">
                <a:latin typeface="Calibri" pitchFamily="34" charset="0"/>
                <a:ea typeface="宋体" charset="-122"/>
              </a:rPr>
              <a:pPr fontAlgn="base">
                <a:spcBef>
                  <a:spcPct val="0"/>
                </a:spcBef>
                <a:spcAft>
                  <a:spcPct val="0"/>
                </a:spcAft>
              </a:pPr>
              <a:t>71</a:t>
            </a:fld>
            <a:endParaRPr lang="zh-CN" altLang="en-US">
              <a:latin typeface="Calibri" pitchFamily="34" charset="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81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81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780277D-DD86-41AE-A169-3EC8677C3799}" type="slidenum">
              <a:rPr lang="zh-CN" altLang="en-US">
                <a:latin typeface="Calibri" pitchFamily="34" charset="0"/>
                <a:ea typeface="宋体" charset="-122"/>
              </a:rPr>
              <a:pPr fontAlgn="base">
                <a:spcBef>
                  <a:spcPct val="0"/>
                </a:spcBef>
                <a:spcAft>
                  <a:spcPct val="0"/>
                </a:spcAft>
              </a:pPr>
              <a:t>72</a:t>
            </a:fld>
            <a:endParaRPr lang="zh-CN" altLang="en-US">
              <a:latin typeface="Calibri" pitchFamily="34" charset="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8EC2299-BA1A-4248-B1B4-4254ABA0B59E}" type="slidenum">
              <a:rPr lang="zh-CN" altLang="en-US">
                <a:latin typeface="Calibri" pitchFamily="34" charset="0"/>
                <a:ea typeface="宋体" charset="-122"/>
              </a:rPr>
              <a:pPr fontAlgn="base">
                <a:spcBef>
                  <a:spcPct val="0"/>
                </a:spcBef>
                <a:spcAft>
                  <a:spcPct val="0"/>
                </a:spcAft>
              </a:pPr>
              <a:t>73</a:t>
            </a:fld>
            <a:endParaRPr lang="zh-CN" altLang="en-US">
              <a:latin typeface="Calibri" pitchFamily="34" charset="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4F341B0-22BD-4FE0-B2B3-7149DA199F2C}" type="slidenum">
              <a:rPr lang="zh-CN" altLang="en-US">
                <a:latin typeface="Calibri" pitchFamily="34" charset="0"/>
                <a:ea typeface="宋体" charset="-122"/>
              </a:rPr>
              <a:pPr fontAlgn="base">
                <a:spcBef>
                  <a:spcPct val="0"/>
                </a:spcBef>
                <a:spcAft>
                  <a:spcPct val="0"/>
                </a:spcAft>
              </a:pPr>
              <a:t>74</a:t>
            </a:fld>
            <a:endParaRPr lang="zh-CN" altLang="en-US">
              <a:latin typeface="Calibri" pitchFamily="34" charset="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60417F8-D760-4091-A838-037426AD7C0F}" type="slidenum">
              <a:rPr lang="zh-CN" altLang="en-US">
                <a:latin typeface="Calibri" pitchFamily="34" charset="0"/>
                <a:ea typeface="宋体" charset="-122"/>
              </a:rPr>
              <a:pPr fontAlgn="base">
                <a:spcBef>
                  <a:spcPct val="0"/>
                </a:spcBef>
                <a:spcAft>
                  <a:spcPct val="0"/>
                </a:spcAft>
              </a:pPr>
              <a:t>75</a:t>
            </a:fld>
            <a:endParaRPr lang="zh-CN" altLang="en-US">
              <a:latin typeface="Calibri" pitchFamily="34" charset="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22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22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A115AC4-BBBB-4AC6-BD0A-94E97E1CC357}" type="slidenum">
              <a:rPr lang="zh-CN" altLang="en-US">
                <a:latin typeface="Calibri" pitchFamily="34" charset="0"/>
                <a:ea typeface="宋体" charset="-122"/>
              </a:rPr>
              <a:pPr fontAlgn="base">
                <a:spcBef>
                  <a:spcPct val="0"/>
                </a:spcBef>
                <a:spcAft>
                  <a:spcPct val="0"/>
                </a:spcAft>
              </a:pPr>
              <a:t>76</a:t>
            </a:fld>
            <a:endParaRPr lang="zh-CN" altLang="en-US">
              <a:latin typeface="Calibri" pitchFamily="34" charset="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4B638AA-43DA-4525-A0B3-FFEFEAF1F2BA}" type="slidenum">
              <a:rPr lang="zh-CN" altLang="en-US">
                <a:latin typeface="Calibri" pitchFamily="34" charset="0"/>
                <a:ea typeface="宋体" charset="-122"/>
              </a:rPr>
              <a:pPr fontAlgn="base">
                <a:spcBef>
                  <a:spcPct val="0"/>
                </a:spcBef>
                <a:spcAft>
                  <a:spcPct val="0"/>
                </a:spcAft>
              </a:pPr>
              <a:t>77</a:t>
            </a:fld>
            <a:endParaRPr lang="zh-CN" altLang="en-US">
              <a:latin typeface="Calibri" pitchFamily="34"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9CB3C0-56E7-4FE0-A2F7-08F4D636A917}" type="slidenum">
              <a:rPr lang="zh-CN" altLang="en-US">
                <a:latin typeface="Calibri" pitchFamily="34" charset="0"/>
                <a:ea typeface="宋体" charset="-122"/>
              </a:rPr>
              <a:pPr fontAlgn="base">
                <a:spcBef>
                  <a:spcPct val="0"/>
                </a:spcBef>
                <a:spcAft>
                  <a:spcPct val="0"/>
                </a:spcAft>
              </a:pPr>
              <a:t>7</a:t>
            </a:fld>
            <a:endParaRPr lang="zh-CN" altLang="en-US">
              <a:latin typeface="Calibri" pitchFamily="34" charset="0"/>
              <a:ea typeface="宋体"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37DF324-760F-4FD3-BF87-E16B23FD261A}" type="slidenum">
              <a:rPr lang="zh-CN" altLang="en-US">
                <a:latin typeface="Calibri" pitchFamily="34" charset="0"/>
                <a:ea typeface="宋体" charset="-122"/>
              </a:rPr>
              <a:pPr fontAlgn="base">
                <a:spcBef>
                  <a:spcPct val="0"/>
                </a:spcBef>
                <a:spcAft>
                  <a:spcPct val="0"/>
                </a:spcAft>
              </a:pPr>
              <a:t>78</a:t>
            </a:fld>
            <a:endParaRPr lang="zh-CN" altLang="en-US">
              <a:latin typeface="Calibri" pitchFamily="34" charset="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53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E44B49E-247F-47D2-AB07-42207CFCD9B5}" type="slidenum">
              <a:rPr lang="zh-CN" altLang="en-US">
                <a:latin typeface="Calibri" pitchFamily="34" charset="0"/>
                <a:ea typeface="宋体" charset="-122"/>
              </a:rPr>
              <a:pPr fontAlgn="base">
                <a:spcBef>
                  <a:spcPct val="0"/>
                </a:spcBef>
                <a:spcAft>
                  <a:spcPct val="0"/>
                </a:spcAft>
              </a:pPr>
              <a:t>79</a:t>
            </a:fld>
            <a:endParaRPr lang="zh-CN" altLang="en-US">
              <a:latin typeface="Calibri" pitchFamily="34" charset="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B5CEAC2-14FF-4E50-B5DB-61BC1026C8EC}" type="slidenum">
              <a:rPr lang="zh-CN" altLang="en-US">
                <a:latin typeface="Calibri" pitchFamily="34" charset="0"/>
                <a:ea typeface="宋体" charset="-122"/>
              </a:rPr>
              <a:pPr fontAlgn="base">
                <a:spcBef>
                  <a:spcPct val="0"/>
                </a:spcBef>
                <a:spcAft>
                  <a:spcPct val="0"/>
                </a:spcAft>
              </a:pPr>
              <a:t>80</a:t>
            </a:fld>
            <a:endParaRPr lang="zh-CN" altLang="en-US">
              <a:latin typeface="Calibri" pitchFamily="34" charset="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7622A48B-B572-4890-8674-9B2DB85CE2E8}" type="slidenum">
              <a:rPr lang="zh-CN" altLang="en-US">
                <a:latin typeface="Calibri" pitchFamily="34" charset="0"/>
                <a:ea typeface="宋体" charset="-122"/>
              </a:rPr>
              <a:pPr fontAlgn="base">
                <a:spcBef>
                  <a:spcPct val="0"/>
                </a:spcBef>
                <a:spcAft>
                  <a:spcPct val="0"/>
                </a:spcAft>
              </a:pPr>
              <a:t>81</a:t>
            </a:fld>
            <a:endParaRPr lang="zh-CN" altLang="en-US">
              <a:latin typeface="Calibri" pitchFamily="34" charset="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B08ACCF-04E6-451A-B189-01D9DF6831F7}" type="slidenum">
              <a:rPr lang="zh-CN" altLang="en-US">
                <a:latin typeface="Calibri" pitchFamily="34" charset="0"/>
                <a:ea typeface="宋体" charset="-122"/>
              </a:rPr>
              <a:pPr fontAlgn="base">
                <a:spcBef>
                  <a:spcPct val="0"/>
                </a:spcBef>
                <a:spcAft>
                  <a:spcPct val="0"/>
                </a:spcAft>
              </a:pPr>
              <a:t>82</a:t>
            </a:fld>
            <a:endParaRPr lang="zh-CN" altLang="en-US">
              <a:latin typeface="Calibri" pitchFamily="34" charset="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77E5D03-4CC6-4A0E-AD2D-9D55E429B7FF}" type="slidenum">
              <a:rPr lang="zh-CN" altLang="en-US">
                <a:latin typeface="Calibri" pitchFamily="34" charset="0"/>
                <a:ea typeface="宋体" charset="-122"/>
              </a:rPr>
              <a:pPr fontAlgn="base">
                <a:spcBef>
                  <a:spcPct val="0"/>
                </a:spcBef>
                <a:spcAft>
                  <a:spcPct val="0"/>
                </a:spcAft>
              </a:pPr>
              <a:t>83</a:t>
            </a:fld>
            <a:endParaRPr lang="zh-CN" altLang="en-US">
              <a:latin typeface="Calibri" pitchFamily="34" charset="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046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85800B5-239E-475C-9D17-C837F61B076A}" type="slidenum">
              <a:rPr lang="zh-CN" altLang="en-US">
                <a:latin typeface="Calibri" pitchFamily="34" charset="0"/>
                <a:ea typeface="宋体" charset="-122"/>
              </a:rPr>
              <a:pPr fontAlgn="base">
                <a:spcBef>
                  <a:spcPct val="0"/>
                </a:spcBef>
                <a:spcAft>
                  <a:spcPct val="0"/>
                </a:spcAft>
              </a:pPr>
              <a:t>84</a:t>
            </a:fld>
            <a:endParaRPr lang="zh-CN" altLang="en-US">
              <a:latin typeface="Calibri" pitchFamily="34" charset="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265AE3F-6AA2-4D92-B55F-D6C17ED66140}" type="slidenum">
              <a:rPr lang="zh-CN" altLang="en-US">
                <a:latin typeface="Calibri" pitchFamily="34" charset="0"/>
                <a:ea typeface="宋体" charset="-122"/>
              </a:rPr>
              <a:pPr fontAlgn="base">
                <a:spcBef>
                  <a:spcPct val="0"/>
                </a:spcBef>
                <a:spcAft>
                  <a:spcPct val="0"/>
                </a:spcAft>
              </a:pPr>
              <a:t>85</a:t>
            </a:fld>
            <a:endParaRPr lang="zh-CN" altLang="en-US">
              <a:latin typeface="Calibri" pitchFamily="34" charset="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7E67388-EABD-4BAB-9F04-E82DB58AD572}" type="slidenum">
              <a:rPr lang="zh-CN" altLang="en-US">
                <a:latin typeface="Calibri" pitchFamily="34" charset="0"/>
                <a:ea typeface="宋体" charset="-122"/>
              </a:rPr>
              <a:pPr fontAlgn="base">
                <a:spcBef>
                  <a:spcPct val="0"/>
                </a:spcBef>
                <a:spcAft>
                  <a:spcPct val="0"/>
                </a:spcAft>
              </a:pPr>
              <a:t>86</a:t>
            </a:fld>
            <a:endParaRPr lang="zh-CN" altLang="en-US">
              <a:latin typeface="Calibri" pitchFamily="34" charset="0"/>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F915878-83B8-4CC5-A807-B0A8E7090970}" type="slidenum">
              <a:rPr lang="zh-CN" altLang="en-US">
                <a:latin typeface="Calibri" pitchFamily="34" charset="0"/>
                <a:ea typeface="宋体" charset="-122"/>
              </a:rPr>
              <a:pPr fontAlgn="base">
                <a:spcBef>
                  <a:spcPct val="0"/>
                </a:spcBef>
                <a:spcAft>
                  <a:spcPct val="0"/>
                </a:spcAft>
              </a:pPr>
              <a:t>87</a:t>
            </a:fld>
            <a:endParaRPr lang="zh-CN" altLang="en-US">
              <a:latin typeface="Calibri" pitchFamily="3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66E3532-00D8-452A-B398-F13701C08B8B}" type="slidenum">
              <a:rPr lang="zh-CN" altLang="en-US">
                <a:latin typeface="Calibri" pitchFamily="34" charset="0"/>
                <a:ea typeface="宋体" charset="-122"/>
              </a:rPr>
              <a:pPr fontAlgn="base">
                <a:spcBef>
                  <a:spcPct val="0"/>
                </a:spcBef>
                <a:spcAft>
                  <a:spcPct val="0"/>
                </a:spcAft>
              </a:pPr>
              <a:t>8</a:t>
            </a:fld>
            <a:endParaRPr lang="zh-CN" altLang="en-US">
              <a:latin typeface="Calibri" pitchFamily="34" charset="0"/>
              <a:ea typeface="宋体"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56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BCA0369-75B1-4677-9B32-E159B3F6155B}" type="slidenum">
              <a:rPr lang="zh-CN" altLang="en-US">
                <a:latin typeface="Calibri" pitchFamily="34" charset="0"/>
                <a:ea typeface="宋体" charset="-122"/>
              </a:rPr>
              <a:pPr fontAlgn="base">
                <a:spcBef>
                  <a:spcPct val="0"/>
                </a:spcBef>
                <a:spcAft>
                  <a:spcPct val="0"/>
                </a:spcAft>
              </a:pPr>
              <a:t>88</a:t>
            </a:fld>
            <a:endParaRPr lang="zh-CN" altLang="en-US">
              <a:latin typeface="Calibri" pitchFamily="34" charset="0"/>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34A062D-CCF3-44D6-8859-48F1AD01346A}" type="slidenum">
              <a:rPr lang="zh-CN" altLang="en-US">
                <a:latin typeface="Calibri" pitchFamily="34" charset="0"/>
                <a:ea typeface="宋体" charset="-122"/>
              </a:rPr>
              <a:pPr fontAlgn="base">
                <a:spcBef>
                  <a:spcPct val="0"/>
                </a:spcBef>
                <a:spcAft>
                  <a:spcPct val="0"/>
                </a:spcAft>
              </a:pPr>
              <a:t>89</a:t>
            </a:fld>
            <a:endParaRPr lang="zh-CN" altLang="en-US">
              <a:latin typeface="Calibri" pitchFamily="34" charset="0"/>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661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661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85ACB54-A153-4705-8B4A-9ADFA12513D1}" type="slidenum">
              <a:rPr lang="zh-CN" altLang="en-US">
                <a:latin typeface="Calibri" pitchFamily="34" charset="0"/>
                <a:ea typeface="宋体" charset="-122"/>
              </a:rPr>
              <a:pPr fontAlgn="base">
                <a:spcBef>
                  <a:spcPct val="0"/>
                </a:spcBef>
                <a:spcAft>
                  <a:spcPct val="0"/>
                </a:spcAft>
              </a:pPr>
              <a:t>90</a:t>
            </a:fld>
            <a:endParaRPr lang="zh-CN" altLang="en-US">
              <a:latin typeface="Calibri" pitchFamily="34" charset="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69DA7A4-579D-402E-AD57-271783F0FF03}" type="slidenum">
              <a:rPr lang="zh-CN" altLang="en-US">
                <a:latin typeface="Calibri" pitchFamily="34" charset="0"/>
                <a:ea typeface="宋体" charset="-122"/>
              </a:rPr>
              <a:pPr fontAlgn="base">
                <a:spcBef>
                  <a:spcPct val="0"/>
                </a:spcBef>
                <a:spcAft>
                  <a:spcPct val="0"/>
                </a:spcAft>
              </a:pPr>
              <a:t>91</a:t>
            </a:fld>
            <a:endParaRPr lang="zh-CN" altLang="en-US">
              <a:latin typeface="Calibri" pitchFamily="34" charset="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86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86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3CE5FF6-8EE2-48DF-A90A-801965AC61E8}" type="slidenum">
              <a:rPr lang="zh-CN" altLang="en-US">
                <a:latin typeface="Calibri" pitchFamily="34" charset="0"/>
                <a:ea typeface="宋体" charset="-122"/>
              </a:rPr>
              <a:pPr fontAlgn="base">
                <a:spcBef>
                  <a:spcPct val="0"/>
                </a:spcBef>
                <a:spcAft>
                  <a:spcPct val="0"/>
                </a:spcAft>
              </a:pPr>
              <a:t>92</a:t>
            </a:fld>
            <a:endParaRPr lang="zh-CN" altLang="en-US">
              <a:latin typeface="Calibri" pitchFamily="34" charset="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A731101-8400-41BE-B8DF-2EFD0B9C89FD}" type="slidenum">
              <a:rPr lang="zh-CN" altLang="en-US">
                <a:latin typeface="Calibri" pitchFamily="34" charset="0"/>
                <a:ea typeface="宋体" charset="-122"/>
              </a:rPr>
              <a:pPr fontAlgn="base">
                <a:spcBef>
                  <a:spcPct val="0"/>
                </a:spcBef>
                <a:spcAft>
                  <a:spcPct val="0"/>
                </a:spcAft>
              </a:pPr>
              <a:t>93</a:t>
            </a:fld>
            <a:endParaRPr lang="zh-CN" altLang="en-US">
              <a:latin typeface="Calibri" pitchFamily="34" charset="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A731101-8400-41BE-B8DF-2EFD0B9C89FD}" type="slidenum">
              <a:rPr lang="zh-CN" altLang="en-US">
                <a:latin typeface="Calibri" pitchFamily="34" charset="0"/>
                <a:ea typeface="宋体" charset="-122"/>
              </a:rPr>
              <a:pPr fontAlgn="base">
                <a:spcBef>
                  <a:spcPct val="0"/>
                </a:spcBef>
                <a:spcAft>
                  <a:spcPct val="0"/>
                </a:spcAft>
              </a:pPr>
              <a:t>94</a:t>
            </a:fld>
            <a:endParaRPr lang="zh-CN" altLang="en-US">
              <a:latin typeface="Calibri" pitchFamily="34" charset="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070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070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451465F-803C-49DE-B631-1D81610A80E2}" type="slidenum">
              <a:rPr lang="zh-CN" altLang="en-US">
                <a:latin typeface="Calibri" pitchFamily="34" charset="0"/>
                <a:ea typeface="宋体" charset="-122"/>
              </a:rPr>
              <a:pPr fontAlgn="base">
                <a:spcBef>
                  <a:spcPct val="0"/>
                </a:spcBef>
                <a:spcAft>
                  <a:spcPct val="0"/>
                </a:spcAft>
              </a:pPr>
              <a:t>95</a:t>
            </a:fld>
            <a:endParaRPr lang="zh-CN" altLang="en-US">
              <a:latin typeface="Calibri" pitchFamily="34" charset="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C71AEA8-384C-4BC7-8921-9524BCC62A44}" type="slidenum">
              <a:rPr lang="zh-CN" altLang="en-US">
                <a:latin typeface="Calibri" pitchFamily="34" charset="0"/>
                <a:ea typeface="宋体" charset="-122"/>
              </a:rPr>
              <a:pPr fontAlgn="base">
                <a:spcBef>
                  <a:spcPct val="0"/>
                </a:spcBef>
                <a:spcAft>
                  <a:spcPct val="0"/>
                </a:spcAft>
              </a:pPr>
              <a:t>96</a:t>
            </a:fld>
            <a:endParaRPr lang="zh-CN" altLang="en-US">
              <a:latin typeface="Calibri" pitchFamily="34" charset="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275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275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A0054FF-DC37-4584-92B1-D94F72212053}" type="slidenum">
              <a:rPr lang="zh-CN" altLang="en-US">
                <a:latin typeface="Calibri" pitchFamily="34" charset="0"/>
                <a:ea typeface="宋体" charset="-122"/>
              </a:rPr>
              <a:pPr fontAlgn="base">
                <a:spcBef>
                  <a:spcPct val="0"/>
                </a:spcBef>
                <a:spcAft>
                  <a:spcPct val="0"/>
                </a:spcAft>
              </a:pPr>
              <a:t>97</a:t>
            </a:fld>
            <a:endParaRPr lang="zh-CN" altLang="en-US">
              <a:latin typeface="Calibri" pitchFamily="34"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5BD8C8A-60F3-4AB2-A58A-042BE937D803}" type="slidenum">
              <a:rPr lang="zh-CN" altLang="en-US">
                <a:latin typeface="Calibri" pitchFamily="34" charset="0"/>
                <a:ea typeface="宋体" charset="-122"/>
              </a:rPr>
              <a:pPr fontAlgn="base">
                <a:spcBef>
                  <a:spcPct val="0"/>
                </a:spcBef>
                <a:spcAft>
                  <a:spcPct val="0"/>
                </a:spcAft>
              </a:pPr>
              <a:t>9</a:t>
            </a:fld>
            <a:endParaRPr lang="zh-CN" altLang="en-US">
              <a:latin typeface="Calibri" pitchFamily="34" charset="0"/>
              <a:ea typeface="宋体"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51453F1-FB07-4344-A289-6E041CA4C88D}" type="slidenum">
              <a:rPr lang="zh-CN" altLang="en-US">
                <a:latin typeface="Calibri" pitchFamily="34" charset="0"/>
                <a:ea typeface="宋体" charset="-122"/>
              </a:rPr>
              <a:pPr fontAlgn="base">
                <a:spcBef>
                  <a:spcPct val="0"/>
                </a:spcBef>
                <a:spcAft>
                  <a:spcPct val="0"/>
                </a:spcAft>
              </a:pPr>
              <a:t>98</a:t>
            </a:fld>
            <a:endParaRPr lang="zh-CN" altLang="en-US">
              <a:latin typeface="Calibri" pitchFamily="34" charset="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480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0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008A8F5-9EF2-47DD-B59C-1ECCB4A0EFEA}" type="slidenum">
              <a:rPr lang="zh-CN" altLang="en-US">
                <a:latin typeface="Calibri" pitchFamily="34" charset="0"/>
                <a:ea typeface="宋体" charset="-122"/>
              </a:rPr>
              <a:pPr fontAlgn="base">
                <a:spcBef>
                  <a:spcPct val="0"/>
                </a:spcBef>
                <a:spcAft>
                  <a:spcPct val="0"/>
                </a:spcAft>
              </a:pPr>
              <a:t>99</a:t>
            </a:fld>
            <a:endParaRPr lang="zh-CN" altLang="en-US">
              <a:latin typeface="Calibri" pitchFamily="34" charset="0"/>
              <a:ea typeface="宋体"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8E75D79-8280-42BC-84D1-C20C0E8DE09F}" type="slidenum">
              <a:rPr lang="zh-CN" altLang="en-US">
                <a:latin typeface="Calibri" pitchFamily="34" charset="0"/>
                <a:ea typeface="宋体" charset="-122"/>
              </a:rPr>
              <a:pPr fontAlgn="base">
                <a:spcBef>
                  <a:spcPct val="0"/>
                </a:spcBef>
                <a:spcAft>
                  <a:spcPct val="0"/>
                </a:spcAft>
              </a:pPr>
              <a:t>100</a:t>
            </a:fld>
            <a:endParaRPr lang="zh-CN" altLang="en-US">
              <a:latin typeface="Calibri" pitchFamily="34" charset="0"/>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685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685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3220285-94FB-4686-8A01-A04F267923CF}" type="slidenum">
              <a:rPr lang="zh-CN" altLang="en-US">
                <a:latin typeface="Calibri" pitchFamily="34" charset="0"/>
                <a:ea typeface="宋体" charset="-122"/>
              </a:rPr>
              <a:pPr fontAlgn="base">
                <a:spcBef>
                  <a:spcPct val="0"/>
                </a:spcBef>
                <a:spcAft>
                  <a:spcPct val="0"/>
                </a:spcAft>
              </a:pPr>
              <a:t>101</a:t>
            </a:fld>
            <a:endParaRPr lang="zh-CN" altLang="en-US">
              <a:latin typeface="Calibri" pitchFamily="34" charset="0"/>
              <a:ea typeface="宋体"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BB3AD28-CE8C-4ED4-8F0A-8A0BC445BC41}" type="slidenum">
              <a:rPr lang="zh-CN" altLang="en-US">
                <a:latin typeface="Calibri" pitchFamily="34" charset="0"/>
                <a:ea typeface="宋体" charset="-122"/>
              </a:rPr>
              <a:pPr fontAlgn="base">
                <a:spcBef>
                  <a:spcPct val="0"/>
                </a:spcBef>
                <a:spcAft>
                  <a:spcPct val="0"/>
                </a:spcAft>
              </a:pPr>
              <a:t>102</a:t>
            </a:fld>
            <a:endParaRPr lang="zh-CN" altLang="en-US">
              <a:latin typeface="Calibri" pitchFamily="34" charset="0"/>
              <a:ea typeface="宋体"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8900"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D063443-BC4A-4DB4-B9DC-DFFCEEA3A56E}" type="slidenum">
              <a:rPr lang="zh-CN" altLang="en-US">
                <a:latin typeface="Calibri" pitchFamily="34" charset="0"/>
                <a:ea typeface="宋体" charset="-122"/>
              </a:rPr>
              <a:pPr fontAlgn="base">
                <a:spcBef>
                  <a:spcPct val="0"/>
                </a:spcBef>
                <a:spcAft>
                  <a:spcPct val="0"/>
                </a:spcAft>
              </a:pPr>
              <a:t>103</a:t>
            </a:fld>
            <a:endParaRPr lang="zh-CN" altLang="en-US">
              <a:latin typeface="Calibri" pitchFamily="34" charset="0"/>
              <a:ea typeface="宋体"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534271F-FE5D-4CAF-945D-9759F7B5AB0C}" type="slidenum">
              <a:rPr lang="zh-CN" altLang="en-US">
                <a:latin typeface="Calibri" pitchFamily="34" charset="0"/>
                <a:ea typeface="宋体" charset="-122"/>
              </a:rPr>
              <a:pPr fontAlgn="base">
                <a:spcBef>
                  <a:spcPct val="0"/>
                </a:spcBef>
                <a:spcAft>
                  <a:spcPct val="0"/>
                </a:spcAft>
              </a:pPr>
              <a:t>104</a:t>
            </a:fld>
            <a:endParaRPr lang="zh-CN" altLang="en-US">
              <a:latin typeface="Calibri" pitchFamily="34" charset="0"/>
              <a:ea typeface="宋体"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80CB032-7426-4BFD-8631-327BF8AC0443}" type="slidenum">
              <a:rPr lang="zh-CN" altLang="en-US">
                <a:latin typeface="Calibri" pitchFamily="34" charset="0"/>
                <a:ea typeface="宋体" charset="-122"/>
              </a:rPr>
              <a:pPr fontAlgn="base">
                <a:spcBef>
                  <a:spcPct val="0"/>
                </a:spcBef>
                <a:spcAft>
                  <a:spcPct val="0"/>
                </a:spcAft>
              </a:pPr>
              <a:t>105</a:t>
            </a:fld>
            <a:endParaRPr lang="zh-CN" altLang="en-US">
              <a:latin typeface="Calibri" pitchFamily="34" charset="0"/>
              <a:ea typeface="宋体"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808C00B-0FC0-446A-A734-BA24D2B8A21D}" type="slidenum">
              <a:rPr lang="zh-CN" altLang="en-US">
                <a:latin typeface="Calibri" pitchFamily="34" charset="0"/>
                <a:ea typeface="宋体" charset="-122"/>
              </a:rPr>
              <a:pPr fontAlgn="base">
                <a:spcBef>
                  <a:spcPct val="0"/>
                </a:spcBef>
                <a:spcAft>
                  <a:spcPct val="0"/>
                </a:spcAft>
              </a:pPr>
              <a:t>106</a:t>
            </a:fld>
            <a:endParaRPr lang="zh-CN" altLang="en-US">
              <a:latin typeface="Calibri" pitchFamily="34" charset="0"/>
              <a:ea typeface="宋体"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2996"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A95213B-9B47-4ED2-A961-BE9D16D430E4}" type="slidenum">
              <a:rPr lang="zh-CN" altLang="en-US">
                <a:latin typeface="Calibri" pitchFamily="34" charset="0"/>
                <a:ea typeface="宋体" charset="-122"/>
              </a:rPr>
              <a:pPr fontAlgn="base">
                <a:spcBef>
                  <a:spcPct val="0"/>
                </a:spcBef>
                <a:spcAft>
                  <a:spcPct val="0"/>
                </a:spcAft>
              </a:pPr>
              <a:t>107</a:t>
            </a:fld>
            <a:endParaRPr lang="zh-CN" altLang="en-US">
              <a:latin typeface="Calibri" pitchFamily="34"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fld id="{530820CF-B880-4189-942D-D702A7CBA730}" type="datetimeFigureOut">
              <a:rPr lang="zh-CN" altLang="en-US" smtClean="0"/>
              <a:pPr/>
              <a:t>2012-7-10</a:t>
            </a:fld>
            <a:endParaRPr lang="zh-CN" altLang="en-US"/>
          </a:p>
        </p:txBody>
      </p:sp>
      <p:sp>
        <p:nvSpPr>
          <p:cNvPr id="5" name="页脚占位符 4"/>
          <p:cNvSpPr>
            <a:spLocks noGrp="1"/>
          </p:cNvSpPr>
          <p:nvPr>
            <p:ph type="ftr" sz="quarter" idx="11"/>
          </p:nvPr>
        </p:nvSpPr>
        <p:spPr>
          <a:xfrm>
            <a:off x="5330952" y="6400800"/>
            <a:ext cx="3733800" cy="283800"/>
          </a:xfr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2012-7-10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530820CF-B880-4189-942D-D702A7CBA730}" type="datetimeFigureOut">
              <a:rPr lang="zh-CN" altLang="en-US" smtClean="0"/>
              <a:pPr/>
              <a:t>2012-7-10</a:t>
            </a:fld>
            <a:endParaRPr lang="zh-CN" altLang="en-US"/>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0C913308-F349-4B6D-A68A-DD1791B4A57B}" type="slidenum">
              <a:rPr lang="zh-CN" altLang="en-US" smtClean="0"/>
              <a:pPr/>
              <a:t>‹#›</a:t>
            </a:fld>
            <a:endParaRPr lang="zh-CN" altLang="en-US"/>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bbossgroups/bbossgroups-3.5/blob/master/bboss-persistent/build.properties" TargetMode="External"/><Relationship Id="rId2" Type="http://schemas.openxmlformats.org/officeDocument/2006/relationships/hyperlink" Target="http://help.github.com/win-set-up-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yin-bp.iteye.com/blog/1143994" TargetMode="External"/><Relationship Id="rId2" Type="http://schemas.openxmlformats.org/officeDocument/2006/relationships/hyperlink" Target="http://yin-bp.iteye.com/blog/1462842"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bbossgroups.com/" TargetMode="External"/><Relationship Id="rId2" Type="http://schemas.openxmlformats.org/officeDocument/2006/relationships/hyperlink" Target="http://yin-bp.iteye.com/" TargetMode="External"/><Relationship Id="rId1" Type="http://schemas.openxmlformats.org/officeDocument/2006/relationships/slideLayout" Target="../slideLayouts/slideLayout2.xml"/><Relationship Id="rId4" Type="http://schemas.openxmlformats.org/officeDocument/2006/relationships/hyperlink" Target="https://sourceforge.net/projects/bboss/fil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7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8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8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8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ctrTitle"/>
          </p:nvPr>
        </p:nvSpPr>
        <p:spPr>
          <a:xfrm>
            <a:off x="685800" y="1676400"/>
            <a:ext cx="7772400" cy="1538288"/>
          </a:xfrm>
        </p:spPr>
        <p:txBody>
          <a:bodyPr/>
          <a:lstStyle/>
          <a:p>
            <a:r>
              <a:rPr lang="en-US" altLang="zh-CN" smtClean="0"/>
              <a:t>Bbossgroups</a:t>
            </a:r>
            <a:r>
              <a:rPr lang="zh-CN" altLang="en-US" smtClean="0"/>
              <a:t>框架培训教程</a:t>
            </a:r>
          </a:p>
        </p:txBody>
      </p:sp>
      <p:sp>
        <p:nvSpPr>
          <p:cNvPr id="3" name="副标题 2"/>
          <p:cNvSpPr>
            <a:spLocks noGrp="1"/>
          </p:cNvSpPr>
          <p:nvPr>
            <p:ph type="subTitle" idx="1"/>
          </p:nvPr>
        </p:nvSpPr>
        <p:spPr>
          <a:xfrm>
            <a:off x="1357313" y="3429000"/>
            <a:ext cx="6400800" cy="1752600"/>
          </a:xfrm>
        </p:spPr>
        <p:txBody>
          <a:bodyPr rtlCol="0">
            <a:normAutofit/>
          </a:bodyPr>
          <a:lstStyle/>
          <a:p>
            <a:pPr fontAlgn="auto">
              <a:spcAft>
                <a:spcPts val="0"/>
              </a:spcAft>
              <a:buFont typeface="Wingdings 2"/>
              <a:buNone/>
              <a:defRPr/>
            </a:pPr>
            <a:r>
              <a:rPr lang="zh-CN" altLang="en-US" dirty="0" smtClean="0"/>
              <a:t>编写人：尹标平</a:t>
            </a:r>
            <a:endParaRPr lang="en-US" altLang="zh-CN" dirty="0" smtClean="0"/>
          </a:p>
          <a:p>
            <a:pPr fontAlgn="auto">
              <a:spcAft>
                <a:spcPts val="0"/>
              </a:spcAft>
              <a:buFont typeface="Wingdings 2"/>
              <a:buNone/>
              <a:defRPr/>
            </a:pPr>
            <a:r>
              <a:rPr lang="en-US" altLang="zh-CN" dirty="0" smtClean="0"/>
              <a:t>2011.04.10</a:t>
            </a:r>
            <a:endParaRPr lang="zh-CN" altLang="en-US" dirty="0"/>
          </a:p>
        </p:txBody>
      </p:sp>
    </p:spTree>
    <p:extLst>
      <p:ext uri="{BB962C8B-B14F-4D97-AF65-F5344CB8AC3E}">
        <p14:creationId xmlns:p14="http://schemas.microsoft.com/office/powerpoint/2010/main" xmlns="" val="536038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p:txBody>
          <a:bodyPr rtlCol="0">
            <a:normAutofit fontScale="62500" lnSpcReduction="20000"/>
          </a:bodyPr>
          <a:lstStyle/>
          <a:p>
            <a:pPr fontAlgn="auto">
              <a:spcAft>
                <a:spcPts val="0"/>
              </a:spcAft>
              <a:buFont typeface="Wingdings 2"/>
              <a:buChar char="ß"/>
              <a:defRPr/>
            </a:pPr>
            <a:r>
              <a:rPr lang="zh-CN" altLang="en-US" dirty="0" smtClean="0"/>
              <a:t>简介</a:t>
            </a:r>
            <a:r>
              <a:rPr lang="en-US" altLang="zh-CN" dirty="0" smtClean="0"/>
              <a:t>-</a:t>
            </a:r>
            <a:r>
              <a:rPr lang="en-US" altLang="zh-CN" dirty="0" err="1" smtClean="0"/>
              <a:t>Aop</a:t>
            </a:r>
            <a:r>
              <a:rPr lang="en-US" altLang="zh-CN" dirty="0" smtClean="0"/>
              <a:t>/</a:t>
            </a:r>
            <a:r>
              <a:rPr lang="en-US" altLang="zh-CN" dirty="0" err="1" smtClean="0"/>
              <a:t>Ioc</a:t>
            </a:r>
            <a:r>
              <a:rPr lang="en-US" altLang="zh-CN" dirty="0" smtClean="0"/>
              <a:t> </a:t>
            </a:r>
            <a:r>
              <a:rPr lang="en-US" dirty="0" smtClean="0"/>
              <a:t> an </a:t>
            </a:r>
            <a:r>
              <a:rPr lang="en-US" dirty="0" err="1" smtClean="0"/>
              <a:t>aop</a:t>
            </a:r>
            <a:r>
              <a:rPr lang="en-US" dirty="0" smtClean="0"/>
              <a:t> framework</a:t>
            </a:r>
          </a:p>
          <a:p>
            <a:pPr fontAlgn="auto">
              <a:spcAft>
                <a:spcPts val="0"/>
              </a:spcAft>
              <a:buFont typeface="Wingdings" pitchFamily="2" charset="2"/>
              <a:buChar char="Ø"/>
              <a:defRPr/>
            </a:pPr>
            <a:r>
              <a:rPr lang="en-US" altLang="zh-CN" dirty="0" err="1" smtClean="0"/>
              <a:t>I</a:t>
            </a:r>
            <a:r>
              <a:rPr lang="en-US" dirty="0" err="1" smtClean="0"/>
              <a:t>oc</a:t>
            </a:r>
            <a:r>
              <a:rPr lang="en-US" dirty="0" smtClean="0"/>
              <a:t> (</a:t>
            </a:r>
            <a:r>
              <a:rPr lang="zh-CN" altLang="en-US" dirty="0" smtClean="0"/>
              <a:t>属性注入、构造函数注入、静态</a:t>
            </a:r>
            <a:r>
              <a:rPr lang="en-US" altLang="zh-CN" dirty="0" smtClean="0"/>
              <a:t>/</a:t>
            </a:r>
            <a:r>
              <a:rPr lang="zh-CN" altLang="en-US" dirty="0" smtClean="0"/>
              <a:t>动态工厂模式</a:t>
            </a:r>
            <a:r>
              <a:rPr lang="en-US" dirty="0" smtClean="0"/>
              <a:t>)</a:t>
            </a:r>
          </a:p>
          <a:p>
            <a:pPr fontAlgn="auto">
              <a:spcAft>
                <a:spcPts val="0"/>
              </a:spcAft>
              <a:buFont typeface="Wingdings" pitchFamily="2" charset="2"/>
              <a:buChar char="Ø"/>
              <a:defRPr/>
            </a:pPr>
            <a:r>
              <a:rPr lang="en-US" dirty="0" err="1" smtClean="0"/>
              <a:t>rpc</a:t>
            </a:r>
            <a:r>
              <a:rPr lang="en-US" dirty="0" smtClean="0"/>
              <a:t>[</a:t>
            </a:r>
            <a:r>
              <a:rPr lang="en-US" dirty="0" err="1" smtClean="0"/>
              <a:t>jms,mina,jgroups,cxf</a:t>
            </a:r>
            <a:r>
              <a:rPr lang="en-US" dirty="0" smtClean="0"/>
              <a:t> </a:t>
            </a:r>
            <a:r>
              <a:rPr lang="en-US" dirty="0" err="1" smtClean="0"/>
              <a:t>webservice,rmi,netty,</a:t>
            </a:r>
            <a:r>
              <a:rPr lang="en-US" altLang="zh-CN" dirty="0" err="1" smtClean="0"/>
              <a:t>http</a:t>
            </a:r>
            <a:r>
              <a:rPr lang="en-US" altLang="zh-CN" dirty="0" smtClean="0"/>
              <a:t>/https/</a:t>
            </a:r>
            <a:r>
              <a:rPr lang="en-US" dirty="0" smtClean="0"/>
              <a:t>rest,</a:t>
            </a:r>
            <a:r>
              <a:rPr lang="zh-CN" altLang="en-US" dirty="0" smtClean="0"/>
              <a:t>组播，多播</a:t>
            </a:r>
            <a:r>
              <a:rPr lang="en-US" altLang="zh-CN" dirty="0" smtClean="0"/>
              <a:t>,</a:t>
            </a:r>
            <a:r>
              <a:rPr lang="zh-CN" altLang="en-US" dirty="0" smtClean="0"/>
              <a:t>安全（认证</a:t>
            </a:r>
            <a:r>
              <a:rPr lang="en-US" altLang="zh-CN" dirty="0" smtClean="0"/>
              <a:t>/</a:t>
            </a:r>
            <a:r>
              <a:rPr lang="zh-CN" altLang="en-US" dirty="0" smtClean="0"/>
              <a:t>鉴权、数据加密）</a:t>
            </a:r>
            <a:r>
              <a:rPr lang="en-US" altLang="zh-CN" dirty="0" smtClean="0"/>
              <a:t>],</a:t>
            </a:r>
          </a:p>
          <a:p>
            <a:pPr fontAlgn="auto">
              <a:spcAft>
                <a:spcPts val="0"/>
              </a:spcAft>
              <a:buFont typeface="Wingdings" pitchFamily="2" charset="2"/>
              <a:buChar char="Ø"/>
              <a:defRPr/>
            </a:pPr>
            <a:r>
              <a:rPr lang="en-US" dirty="0" smtClean="0"/>
              <a:t>bean component</a:t>
            </a:r>
          </a:p>
          <a:p>
            <a:pPr fontAlgn="auto">
              <a:spcAft>
                <a:spcPts val="0"/>
              </a:spcAft>
              <a:buFont typeface="Wingdings" pitchFamily="2" charset="2"/>
              <a:buChar char="Ø"/>
              <a:defRPr/>
            </a:pPr>
            <a:r>
              <a:rPr lang="en-US" dirty="0" err="1" smtClean="0"/>
              <a:t>cxf</a:t>
            </a:r>
            <a:r>
              <a:rPr lang="en-US" dirty="0" smtClean="0"/>
              <a:t> </a:t>
            </a:r>
            <a:r>
              <a:rPr lang="en-US" dirty="0" err="1" smtClean="0"/>
              <a:t>webservice</a:t>
            </a:r>
            <a:r>
              <a:rPr lang="en-US" dirty="0" smtClean="0"/>
              <a:t> component </a:t>
            </a:r>
            <a:r>
              <a:rPr lang="en-US" dirty="0" err="1" smtClean="0"/>
              <a:t>framworkset</a:t>
            </a:r>
            <a:r>
              <a:rPr lang="en-US" dirty="0" smtClean="0"/>
              <a:t>，</a:t>
            </a:r>
            <a:r>
              <a:rPr lang="zh-CN" altLang="en-US" dirty="0" smtClean="0"/>
              <a:t>方便</a:t>
            </a:r>
            <a:r>
              <a:rPr lang="en-US" altLang="zh-CN" dirty="0" err="1" smtClean="0"/>
              <a:t>webservice</a:t>
            </a:r>
            <a:r>
              <a:rPr lang="zh-CN" altLang="en-US" dirty="0" smtClean="0"/>
              <a:t>服务端组件的部署和</a:t>
            </a:r>
            <a:r>
              <a:rPr lang="en-US" altLang="zh-CN" dirty="0" err="1" smtClean="0"/>
              <a:t>webservice</a:t>
            </a:r>
            <a:r>
              <a:rPr lang="zh-CN" altLang="en-US" dirty="0" smtClean="0"/>
              <a:t>客服端组件的编写。</a:t>
            </a:r>
            <a:endParaRPr lang="en-US" dirty="0" smtClean="0"/>
          </a:p>
          <a:p>
            <a:pPr fontAlgn="auto">
              <a:spcAft>
                <a:spcPts val="0"/>
              </a:spcAft>
              <a:buFont typeface="Wingdings" pitchFamily="2" charset="2"/>
              <a:buChar char="Ø"/>
              <a:defRPr/>
            </a:pPr>
            <a:r>
              <a:rPr lang="en-US" dirty="0" err="1" smtClean="0"/>
              <a:t>jms</a:t>
            </a:r>
            <a:r>
              <a:rPr lang="en-US" dirty="0" smtClean="0"/>
              <a:t> components </a:t>
            </a:r>
            <a:r>
              <a:rPr lang="en-US" dirty="0" err="1" smtClean="0"/>
              <a:t>frameworkset</a:t>
            </a:r>
            <a:r>
              <a:rPr lang="en-US" dirty="0" smtClean="0"/>
              <a:t>,</a:t>
            </a:r>
          </a:p>
          <a:p>
            <a:pPr fontAlgn="auto">
              <a:spcAft>
                <a:spcPts val="0"/>
              </a:spcAft>
              <a:buFont typeface="Wingdings" pitchFamily="2" charset="2"/>
              <a:buChar char="Ø"/>
              <a:defRPr/>
            </a:pPr>
            <a:r>
              <a:rPr lang="en-US" dirty="0" err="1" smtClean="0"/>
              <a:t>plugin</a:t>
            </a:r>
            <a:r>
              <a:rPr lang="en-US" dirty="0" smtClean="0"/>
              <a:t> security components .</a:t>
            </a:r>
          </a:p>
          <a:p>
            <a:pPr fontAlgn="auto">
              <a:spcAft>
                <a:spcPts val="0"/>
              </a:spcAft>
              <a:buFont typeface="Wingdings" pitchFamily="2" charset="2"/>
              <a:buChar char="Ø"/>
              <a:defRPr/>
            </a:pPr>
            <a:r>
              <a:rPr lang="zh-CN" altLang="en-US" dirty="0" smtClean="0"/>
              <a:t>提供简单实用的属性管理机制</a:t>
            </a:r>
            <a:r>
              <a:rPr lang="en-US" altLang="zh-CN" dirty="0" smtClean="0"/>
              <a:t>,</a:t>
            </a:r>
            <a:r>
              <a:rPr lang="zh-CN" altLang="en-US" dirty="0" smtClean="0"/>
              <a:t>支持基本数据类型</a:t>
            </a:r>
            <a:r>
              <a:rPr lang="en-US" altLang="zh-CN" dirty="0" smtClean="0"/>
              <a:t>/</a:t>
            </a:r>
            <a:r>
              <a:rPr lang="zh-CN" altLang="en-US" dirty="0" smtClean="0"/>
              <a:t>集合容器类型（</a:t>
            </a:r>
            <a:r>
              <a:rPr lang="en-US" altLang="zh-CN" dirty="0" err="1" smtClean="0"/>
              <a:t>list,map,set,array</a:t>
            </a:r>
            <a:r>
              <a:rPr lang="zh-CN" altLang="en-US" dirty="0" smtClean="0"/>
              <a:t>）</a:t>
            </a:r>
            <a:r>
              <a:rPr lang="en-US" altLang="zh-CN" dirty="0" smtClean="0"/>
              <a:t>,</a:t>
            </a:r>
            <a:r>
              <a:rPr lang="zh-CN" altLang="en-US" dirty="0" smtClean="0"/>
              <a:t>通过属性编辑器可以方便地实现值的类型转换，集合容器类型可以方便指定元素类型为</a:t>
            </a:r>
            <a:r>
              <a:rPr lang="en-US" altLang="zh-CN" dirty="0" smtClean="0"/>
              <a:t>bean</a:t>
            </a:r>
            <a:r>
              <a:rPr lang="zh-CN" altLang="en-US" dirty="0" smtClean="0"/>
              <a:t>还是基础数据类型。全局属性配置可以单独使用，也可以应用于</a:t>
            </a:r>
            <a:r>
              <a:rPr lang="en-US" altLang="zh-CN" dirty="0" err="1" smtClean="0"/>
              <a:t>Ioc</a:t>
            </a:r>
            <a:r>
              <a:rPr lang="zh-CN" altLang="en-US" dirty="0" smtClean="0"/>
              <a:t>注入机制中</a:t>
            </a:r>
            <a:endParaRPr lang="en-US" altLang="zh-CN" dirty="0" smtClean="0"/>
          </a:p>
          <a:p>
            <a:pPr fontAlgn="auto">
              <a:spcAft>
                <a:spcPts val="0"/>
              </a:spcAft>
              <a:buFont typeface="Wingdings" pitchFamily="2" charset="2"/>
              <a:buChar char="Ø"/>
              <a:defRPr/>
            </a:pPr>
            <a:r>
              <a:rPr lang="zh-CN" altLang="en-US" dirty="0" smtClean="0"/>
              <a:t>集成</a:t>
            </a:r>
            <a:r>
              <a:rPr lang="en-US" altLang="zh-CN" dirty="0" smtClean="0"/>
              <a:t>quartz</a:t>
            </a:r>
            <a:r>
              <a:rPr lang="zh-CN" altLang="en-US" dirty="0" smtClean="0"/>
              <a:t>任务调度作业组件，方便实现任务调度功能</a:t>
            </a:r>
            <a:endParaRPr lang="en-US" altLang="zh-CN" dirty="0" smtClean="0"/>
          </a:p>
          <a:p>
            <a:pPr fontAlgn="auto">
              <a:spcAft>
                <a:spcPts val="0"/>
              </a:spcAft>
              <a:buFont typeface="Wingdings" pitchFamily="2" charset="2"/>
              <a:buChar char="Ø"/>
              <a:defRPr/>
            </a:pPr>
            <a:r>
              <a:rPr lang="zh-CN" altLang="en-US" dirty="0" smtClean="0"/>
              <a:t>配置语法非常简洁</a:t>
            </a:r>
            <a:endParaRPr lang="en-US" altLang="zh-CN" dirty="0" smtClean="0"/>
          </a:p>
          <a:p>
            <a:pPr fontAlgn="auto">
              <a:spcAft>
                <a:spcPts val="0"/>
              </a:spcAft>
              <a:buFont typeface="Wingdings" pitchFamily="2" charset="2"/>
              <a:buChar char="Ø"/>
              <a:defRPr/>
            </a:pPr>
            <a:r>
              <a:rPr lang="zh-CN" altLang="en-US" dirty="0" smtClean="0"/>
              <a:t>支持组件的异步调用功能</a:t>
            </a:r>
            <a:endParaRPr lang="en-US" altLang="zh-CN" dirty="0" smtClean="0"/>
          </a:p>
          <a:p>
            <a:pPr fontAlgn="auto">
              <a:spcAft>
                <a:spcPts val="0"/>
              </a:spcAft>
              <a:buFont typeface="Wingdings" pitchFamily="2" charset="2"/>
              <a:buChar char="Ø"/>
              <a:defRPr/>
            </a:pPr>
            <a:endParaRPr lang="zh-CN" altLang="en-US" dirty="0"/>
          </a:p>
        </p:txBody>
      </p:sp>
    </p:spTree>
    <p:extLst>
      <p:ext uri="{BB962C8B-B14F-4D97-AF65-F5344CB8AC3E}">
        <p14:creationId xmlns:p14="http://schemas.microsoft.com/office/powerpoint/2010/main" xmlns="" val="2532365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4451"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包及依赖包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4452" name="矩形 5"/>
          <p:cNvSpPr>
            <a:spLocks noChangeArrowheads="1"/>
          </p:cNvSpPr>
          <p:nvPr/>
        </p:nvSpPr>
        <p:spPr bwMode="auto">
          <a:xfrm>
            <a:off x="642938" y="2071688"/>
            <a:ext cx="20018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持久层框架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
        <p:nvSpPr>
          <p:cNvPr id="104453" name="矩形 6"/>
          <p:cNvSpPr>
            <a:spLocks noChangeArrowheads="1"/>
          </p:cNvSpPr>
          <p:nvPr/>
        </p:nvSpPr>
        <p:spPr bwMode="auto">
          <a:xfrm>
            <a:off x="928688" y="2500313"/>
            <a:ext cx="33623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frameworkset-pool.jar</a:t>
            </a:r>
            <a:endParaRPr lang="zh-CN" altLang="en-US">
              <a:latin typeface="Franklin Gothic Book" pitchFamily="34" charset="0"/>
              <a:ea typeface="黑体" pitchFamily="2" charset="-122"/>
            </a:endParaRPr>
          </a:p>
        </p:txBody>
      </p:sp>
      <p:pic>
        <p:nvPicPr>
          <p:cNvPr id="104454" name="Picture 1" descr="C:\Documents and Settings\Administrator\Application Data\Tencent\Users\122054810\QQ\WinTemp\RichOle\]$EP7KEZ0(T}ER6MX{[P7H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3571875"/>
            <a:ext cx="2847975"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5" name="矩形 14"/>
          <p:cNvSpPr>
            <a:spLocks noChangeArrowheads="1"/>
          </p:cNvSpPr>
          <p:nvPr/>
        </p:nvSpPr>
        <p:spPr bwMode="auto">
          <a:xfrm>
            <a:off x="714375" y="3071813"/>
            <a:ext cx="24638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持久层框架依赖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Tree>
    <p:extLst>
      <p:ext uri="{BB962C8B-B14F-4D97-AF65-F5344CB8AC3E}">
        <p14:creationId xmlns:p14="http://schemas.microsoft.com/office/powerpoint/2010/main" xmlns="" val="30518009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5475"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包及依赖包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5476" name="矩形 7"/>
          <p:cNvSpPr>
            <a:spLocks noChangeArrowheads="1"/>
          </p:cNvSpPr>
          <p:nvPr/>
        </p:nvSpPr>
        <p:spPr bwMode="auto">
          <a:xfrm>
            <a:off x="785813" y="2286000"/>
            <a:ext cx="20018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标签库框架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pic>
        <p:nvPicPr>
          <p:cNvPr id="105477" name="Picture 6" descr="C:\Documents and Settings\Administrator\Application Data\Tencent\QQ\Temp\RichOle\HDB4JN`X3WWLLHDP)E)Z}K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3000375"/>
            <a:ext cx="3500437" cy="108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478" name="矩形 10"/>
          <p:cNvSpPr>
            <a:spLocks noChangeArrowheads="1"/>
          </p:cNvSpPr>
          <p:nvPr/>
        </p:nvSpPr>
        <p:spPr bwMode="auto">
          <a:xfrm>
            <a:off x="5429250" y="2857500"/>
            <a:ext cx="2179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frameworkset-util.jar</a:t>
            </a:r>
            <a:endParaRPr lang="zh-CN" altLang="en-US">
              <a:latin typeface="Franklin Gothic Book" pitchFamily="34" charset="0"/>
              <a:ea typeface="黑体" pitchFamily="2" charset="-122"/>
            </a:endParaRPr>
          </a:p>
        </p:txBody>
      </p:sp>
      <p:sp>
        <p:nvSpPr>
          <p:cNvPr id="105479" name="矩形 11"/>
          <p:cNvSpPr>
            <a:spLocks noChangeArrowheads="1"/>
          </p:cNvSpPr>
          <p:nvPr/>
        </p:nvSpPr>
        <p:spPr bwMode="auto">
          <a:xfrm>
            <a:off x="5429250" y="2286000"/>
            <a:ext cx="17716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工具框架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sp>
        <p:nvSpPr>
          <p:cNvPr id="105480" name="矩形 12"/>
          <p:cNvSpPr>
            <a:spLocks noChangeArrowheads="1"/>
          </p:cNvSpPr>
          <p:nvPr/>
        </p:nvSpPr>
        <p:spPr bwMode="auto">
          <a:xfrm>
            <a:off x="5357813" y="3429000"/>
            <a:ext cx="20018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对象序列化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sp>
        <p:nvSpPr>
          <p:cNvPr id="105481" name="矩形 13"/>
          <p:cNvSpPr>
            <a:spLocks noChangeArrowheads="1"/>
          </p:cNvSpPr>
          <p:nvPr/>
        </p:nvSpPr>
        <p:spPr bwMode="auto">
          <a:xfrm>
            <a:off x="5715000" y="3929063"/>
            <a:ext cx="14970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bboss-soa.jar</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19695879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t>框架组成</a:t>
            </a:r>
            <a:r>
              <a:rPr lang="en-US" altLang="zh-CN" smtClean="0"/>
              <a:t>-</a:t>
            </a:r>
            <a:r>
              <a:rPr lang="zh-CN" altLang="en-US" smtClean="0"/>
              <a:t>标签库依赖的资源文件</a:t>
            </a:r>
          </a:p>
        </p:txBody>
      </p:sp>
      <p:sp>
        <p:nvSpPr>
          <p:cNvPr id="106499" name="内容占位符 2"/>
          <p:cNvSpPr>
            <a:spLocks noGrp="1"/>
          </p:cNvSpPr>
          <p:nvPr>
            <p:ph idx="1"/>
          </p:nvPr>
        </p:nvSpPr>
        <p:spPr>
          <a:xfrm>
            <a:off x="457200" y="1357313"/>
            <a:ext cx="8229600" cy="2143125"/>
          </a:xfrm>
        </p:spPr>
        <p:txBody>
          <a:bodyPr/>
          <a:lstStyle/>
          <a:p>
            <a:pPr>
              <a:buFont typeface="Wingdings" pitchFamily="2" charset="2"/>
              <a:buChar char="Ø"/>
            </a:pPr>
            <a:r>
              <a:rPr lang="zh-CN" altLang="en-US" dirty="0" smtClean="0"/>
              <a:t>标签对应的</a:t>
            </a:r>
            <a:r>
              <a:rPr lang="en-US" altLang="zh-CN" dirty="0" err="1" smtClean="0"/>
              <a:t>js</a:t>
            </a:r>
            <a:r>
              <a:rPr lang="zh-CN" altLang="en-US" dirty="0" smtClean="0"/>
              <a:t>文件</a:t>
            </a: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p:txBody>
      </p:sp>
      <p:sp>
        <p:nvSpPr>
          <p:cNvPr id="106500" name="矩形 12"/>
          <p:cNvSpPr>
            <a:spLocks noChangeArrowheads="1"/>
          </p:cNvSpPr>
          <p:nvPr/>
        </p:nvSpPr>
        <p:spPr bwMode="auto">
          <a:xfrm>
            <a:off x="1000125" y="2071688"/>
            <a:ext cx="18621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/include/pager.js</a:t>
            </a:r>
            <a:endParaRPr lang="zh-CN" altLang="en-US">
              <a:latin typeface="Franklin Gothic Book" pitchFamily="34" charset="0"/>
              <a:ea typeface="黑体" pitchFamily="2" charset="-122"/>
            </a:endParaRPr>
          </a:p>
        </p:txBody>
      </p:sp>
      <p:sp>
        <p:nvSpPr>
          <p:cNvPr id="106501" name="矩形 13"/>
          <p:cNvSpPr>
            <a:spLocks noChangeArrowheads="1"/>
          </p:cNvSpPr>
          <p:nvPr/>
        </p:nvSpPr>
        <p:spPr bwMode="auto">
          <a:xfrm>
            <a:off x="1000125" y="2571750"/>
            <a:ext cx="29194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/include/jquery-1.4.2.min.js</a:t>
            </a:r>
            <a:endParaRPr lang="zh-CN" altLang="en-US">
              <a:latin typeface="Franklin Gothic Book" pitchFamily="34" charset="0"/>
              <a:ea typeface="黑体" pitchFamily="2" charset="-122"/>
            </a:endParaRPr>
          </a:p>
        </p:txBody>
      </p:sp>
      <p:sp>
        <p:nvSpPr>
          <p:cNvPr id="106502" name="TextBox 15"/>
          <p:cNvSpPr txBox="1">
            <a:spLocks noChangeArrowheads="1"/>
          </p:cNvSpPr>
          <p:nvPr/>
        </p:nvSpPr>
        <p:spPr bwMode="auto">
          <a:xfrm>
            <a:off x="714375" y="3429000"/>
            <a:ext cx="7707313"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修复了</a:t>
            </a:r>
            <a:r>
              <a:rPr lang="en-US" altLang="zh-CN"/>
              <a:t>jquery ajax</a:t>
            </a:r>
            <a:r>
              <a:rPr lang="zh-CN" altLang="en-US"/>
              <a:t>提交时中文乱码问题</a:t>
            </a:r>
            <a:endParaRPr lang="en-US" altLang="zh-CN"/>
          </a:p>
          <a:p>
            <a:r>
              <a:rPr lang="en-US" altLang="zh-CN"/>
              <a:t>jsp</a:t>
            </a:r>
            <a:r>
              <a:rPr lang="zh-CN" altLang="en-US"/>
              <a:t>采用</a:t>
            </a:r>
            <a:r>
              <a:rPr lang="en-US" altLang="zh-CN"/>
              <a:t>gbk</a:t>
            </a:r>
            <a:r>
              <a:rPr lang="zh-CN" altLang="en-US"/>
              <a:t>编码时，</a:t>
            </a:r>
            <a:r>
              <a:rPr lang="en-US" altLang="zh-CN"/>
              <a:t>url</a:t>
            </a:r>
            <a:r>
              <a:rPr lang="zh-CN" altLang="en-US"/>
              <a:t>后带中文参数时会出现乱码问题</a:t>
            </a:r>
            <a:endParaRPr lang="en-US" altLang="zh-CN"/>
          </a:p>
          <a:p>
            <a:r>
              <a:rPr lang="en-US" altLang="zh-CN"/>
              <a:t>Post</a:t>
            </a:r>
            <a:r>
              <a:rPr lang="zh-CN" altLang="en-US"/>
              <a:t>方法中指定了中文参数时，如果不编码在</a:t>
            </a:r>
            <a:r>
              <a:rPr lang="en-US" altLang="zh-CN"/>
              <a:t>ie</a:t>
            </a:r>
            <a:r>
              <a:rPr lang="zh-CN" altLang="en-US"/>
              <a:t>浏览器重会出现乱码问题</a:t>
            </a:r>
            <a:endParaRPr lang="en-US" altLang="zh-CN"/>
          </a:p>
          <a:p>
            <a:r>
              <a:rPr lang="zh-CN" altLang="en-US"/>
              <a:t>经过修改</a:t>
            </a:r>
            <a:r>
              <a:rPr lang="en-US" altLang="zh-CN"/>
              <a:t>/include/jquery-1.4.2.min.js</a:t>
            </a:r>
            <a:r>
              <a:rPr lang="zh-CN" altLang="en-US"/>
              <a:t>文件修复了上述问题</a:t>
            </a:r>
          </a:p>
          <a:p>
            <a:endParaRPr lang="zh-CN" altLang="en-US"/>
          </a:p>
        </p:txBody>
      </p:sp>
      <p:sp>
        <p:nvSpPr>
          <p:cNvPr id="7" name="矩形 13"/>
          <p:cNvSpPr>
            <a:spLocks noChangeArrowheads="1"/>
          </p:cNvSpPr>
          <p:nvPr/>
        </p:nvSpPr>
        <p:spPr bwMode="auto">
          <a:xfrm>
            <a:off x="1071538" y="3000372"/>
            <a:ext cx="260231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dirty="0">
                <a:latin typeface="Franklin Gothic Book" pitchFamily="34" charset="0"/>
                <a:ea typeface="黑体" pitchFamily="2" charset="-122"/>
              </a:rPr>
              <a:t>/</a:t>
            </a:r>
            <a:r>
              <a:rPr lang="en-US" altLang="zh-CN" dirty="0" smtClean="0">
                <a:latin typeface="Franklin Gothic Book" pitchFamily="34" charset="0"/>
                <a:ea typeface="黑体" pitchFamily="2" charset="-122"/>
              </a:rPr>
              <a:t>include/jquery-easyui.js</a:t>
            </a:r>
            <a:endParaRPr lang="zh-CN" altLang="en-US" dirty="0">
              <a:latin typeface="Franklin Gothic Book" pitchFamily="34" charset="0"/>
              <a:ea typeface="黑体" pitchFamily="2" charset="-122"/>
            </a:endParaRPr>
          </a:p>
        </p:txBody>
      </p:sp>
    </p:spTree>
    <p:extLst>
      <p:ext uri="{BB962C8B-B14F-4D97-AF65-F5344CB8AC3E}">
        <p14:creationId xmlns:p14="http://schemas.microsoft.com/office/powerpoint/2010/main" xmlns="" val="7471362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t>框架组成</a:t>
            </a:r>
            <a:r>
              <a:rPr lang="en-US" altLang="zh-CN" smtClean="0"/>
              <a:t>-</a:t>
            </a:r>
            <a:r>
              <a:rPr lang="zh-CN" altLang="en-US" smtClean="0"/>
              <a:t>标签库依赖的资源文件</a:t>
            </a:r>
          </a:p>
        </p:txBody>
      </p:sp>
      <p:sp>
        <p:nvSpPr>
          <p:cNvPr id="107523" name="内容占位符 2"/>
          <p:cNvSpPr>
            <a:spLocks noGrp="1"/>
          </p:cNvSpPr>
          <p:nvPr>
            <p:ph idx="1"/>
          </p:nvPr>
        </p:nvSpPr>
        <p:spPr>
          <a:xfrm>
            <a:off x="457200" y="1357313"/>
            <a:ext cx="8229600" cy="2143125"/>
          </a:xfrm>
        </p:spPr>
        <p:txBody>
          <a:bodyPr/>
          <a:lstStyle/>
          <a:p>
            <a:pPr>
              <a:buFont typeface="Wingdings" pitchFamily="2" charset="2"/>
              <a:buChar char="Ø"/>
            </a:pPr>
            <a:r>
              <a:rPr lang="zh-CN" altLang="en-US" smtClean="0"/>
              <a:t>标签定义文件</a:t>
            </a:r>
            <a:r>
              <a:rPr lang="en-US" altLang="zh-CN" smtClean="0"/>
              <a:t>-tld</a:t>
            </a:r>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7524" name="矩形 5"/>
          <p:cNvSpPr>
            <a:spLocks noChangeArrowheads="1"/>
          </p:cNvSpPr>
          <p:nvPr/>
        </p:nvSpPr>
        <p:spPr bwMode="auto">
          <a:xfrm>
            <a:off x="642938" y="3643313"/>
            <a:ext cx="29670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标签库对应的模板</a:t>
            </a:r>
            <a:r>
              <a:rPr lang="en-US" altLang="zh-CN">
                <a:latin typeface="Franklin Gothic Book" pitchFamily="34" charset="0"/>
                <a:ea typeface="黑体" pitchFamily="2" charset="-122"/>
              </a:rPr>
              <a:t>vm</a:t>
            </a:r>
            <a:r>
              <a:rPr lang="zh-CN" altLang="en-US">
                <a:latin typeface="Franklin Gothic Book" pitchFamily="34" charset="0"/>
                <a:ea typeface="黑体" pitchFamily="2" charset="-122"/>
              </a:rPr>
              <a:t>文件</a:t>
            </a:r>
            <a:endParaRPr lang="en-US" altLang="zh-CN">
              <a:latin typeface="Franklin Gothic Book" pitchFamily="34" charset="0"/>
              <a:ea typeface="黑体" pitchFamily="2" charset="-122"/>
            </a:endParaRPr>
          </a:p>
        </p:txBody>
      </p:sp>
      <p:pic>
        <p:nvPicPr>
          <p:cNvPr id="107525" name="Picture 1" descr="C:\Documents and Settings\Administrator\Application Data\Tencent\Users\122054810\QQ\WinTemp\RichOle\JLM)EPQG_N1M3HAOM})3[63.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50" y="2143125"/>
            <a:ext cx="3609975" cy="120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7526" name="Picture 2" descr="C:\Documents and Settings\Administrator\Application Data\Tencent\Users\122054810\QQ\WinTemp\RichOle\F8)%VT8AZRIZ9[QOYE7IDWM.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85875" y="4143375"/>
            <a:ext cx="3676650" cy="1390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884712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t>框架组成</a:t>
            </a:r>
            <a:r>
              <a:rPr lang="en-US" altLang="zh-CN" smtClean="0"/>
              <a:t>-</a:t>
            </a:r>
            <a:r>
              <a:rPr lang="zh-CN" altLang="en-US" smtClean="0"/>
              <a:t>文档</a:t>
            </a:r>
          </a:p>
        </p:txBody>
      </p:sp>
      <p:sp>
        <p:nvSpPr>
          <p:cNvPr id="3" name="内容占位符 2"/>
          <p:cNvSpPr>
            <a:spLocks noGrp="1"/>
          </p:cNvSpPr>
          <p:nvPr>
            <p:ph idx="1"/>
          </p:nvPr>
        </p:nvSpPr>
        <p:spPr>
          <a:xfrm>
            <a:off x="642938" y="1357313"/>
            <a:ext cx="8229600" cy="714375"/>
          </a:xfrm>
        </p:spPr>
        <p:txBody>
          <a:bodyPr rtlCol="0">
            <a:normAutofit fontScale="70000" lnSpcReduction="20000"/>
          </a:bodyPr>
          <a:lstStyle/>
          <a:p>
            <a:pPr fontAlgn="auto">
              <a:spcAft>
                <a:spcPts val="0"/>
              </a:spcAft>
              <a:buFont typeface="Wingdings 2"/>
              <a:buNone/>
              <a:defRPr/>
            </a:pPr>
            <a:r>
              <a:rPr lang="en-US" altLang="zh-CN" dirty="0" err="1" smtClean="0"/>
              <a:t>BBoss</a:t>
            </a:r>
            <a:r>
              <a:rPr lang="en-US" altLang="zh-CN" dirty="0" smtClean="0"/>
              <a:t> AOP</a:t>
            </a:r>
            <a:r>
              <a:rPr lang="zh-CN" altLang="en-US" dirty="0" smtClean="0"/>
              <a:t>框架技术白皮书</a:t>
            </a:r>
            <a:r>
              <a:rPr lang="en-US" altLang="zh-CN" dirty="0" smtClean="0"/>
              <a:t>.doc</a:t>
            </a:r>
          </a:p>
          <a:p>
            <a:pPr fontAlgn="auto">
              <a:spcAft>
                <a:spcPts val="0"/>
              </a:spcAft>
              <a:buFont typeface="Wingdings 2"/>
              <a:buNone/>
              <a:defRPr/>
            </a:pPr>
            <a:r>
              <a:rPr lang="zh-CN" altLang="en-US" dirty="0" smtClean="0"/>
              <a:t>涵盖</a:t>
            </a:r>
            <a:r>
              <a:rPr lang="en-US" altLang="zh-CN" dirty="0" err="1" smtClean="0"/>
              <a:t>aop</a:t>
            </a:r>
            <a:r>
              <a:rPr lang="en-US" altLang="zh-CN" dirty="0" smtClean="0"/>
              <a:t>/</a:t>
            </a:r>
            <a:r>
              <a:rPr lang="en-US" altLang="zh-CN" dirty="0" err="1" smtClean="0"/>
              <a:t>ioc</a:t>
            </a:r>
            <a:r>
              <a:rPr lang="zh-CN" altLang="en-US" dirty="0" smtClean="0"/>
              <a:t>、</a:t>
            </a:r>
            <a:r>
              <a:rPr lang="en-US" altLang="zh-CN" dirty="0" err="1" smtClean="0"/>
              <a:t>rpc</a:t>
            </a:r>
            <a:r>
              <a:rPr lang="zh-CN" altLang="en-US" dirty="0" smtClean="0"/>
              <a:t>等方面的详细使用说明和技术原理介绍</a:t>
            </a:r>
            <a:endParaRPr lang="en-US" altLang="zh-CN" dirty="0" smtClean="0"/>
          </a:p>
        </p:txBody>
      </p:sp>
      <p:sp>
        <p:nvSpPr>
          <p:cNvPr id="108548" name="矩形 12"/>
          <p:cNvSpPr>
            <a:spLocks noChangeArrowheads="1"/>
          </p:cNvSpPr>
          <p:nvPr/>
        </p:nvSpPr>
        <p:spPr bwMode="auto">
          <a:xfrm>
            <a:off x="571500" y="2143125"/>
            <a:ext cx="6361113" cy="89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a:latin typeface="Franklin Gothic Book" pitchFamily="34" charset="0"/>
                <a:ea typeface="黑体" pitchFamily="2" charset="-122"/>
              </a:rPr>
              <a:t>bboss mvc</a:t>
            </a:r>
            <a:r>
              <a:rPr lang="zh-CN" altLang="en-US" sz="3200">
                <a:latin typeface="Franklin Gothic Book" pitchFamily="34" charset="0"/>
                <a:ea typeface="黑体" pitchFamily="2" charset="-122"/>
              </a:rPr>
              <a:t>开发手册</a:t>
            </a:r>
            <a:r>
              <a:rPr lang="en-US" altLang="zh-CN" sz="3200">
                <a:latin typeface="Franklin Gothic Book" pitchFamily="34" charset="0"/>
                <a:ea typeface="黑体" pitchFamily="2" charset="-122"/>
              </a:rPr>
              <a:t>.doc</a:t>
            </a:r>
          </a:p>
          <a:p>
            <a:r>
              <a:rPr lang="zh-CN" altLang="en-US" sz="2000">
                <a:latin typeface="Franklin Gothic Book" pitchFamily="34" charset="0"/>
                <a:ea typeface="黑体" pitchFamily="2" charset="-122"/>
              </a:rPr>
              <a:t>涵盖</a:t>
            </a:r>
            <a:r>
              <a:rPr lang="en-US" altLang="zh-CN" sz="2000">
                <a:latin typeface="Franklin Gothic Book" pitchFamily="34" charset="0"/>
                <a:ea typeface="黑体" pitchFamily="2" charset="-122"/>
              </a:rPr>
              <a:t>mvc</a:t>
            </a:r>
            <a:r>
              <a:rPr lang="zh-CN" altLang="en-US" sz="2000">
                <a:latin typeface="Franklin Gothic Book" pitchFamily="34" charset="0"/>
                <a:ea typeface="黑体" pitchFamily="2" charset="-122"/>
              </a:rPr>
              <a:t>框架的详细原理介绍和使用方法以及</a:t>
            </a:r>
            <a:r>
              <a:rPr lang="en-US" altLang="zh-CN" sz="2000">
                <a:latin typeface="Franklin Gothic Book" pitchFamily="34" charset="0"/>
                <a:ea typeface="黑体" pitchFamily="2" charset="-122"/>
              </a:rPr>
              <a:t>demo</a:t>
            </a:r>
            <a:r>
              <a:rPr lang="zh-CN" altLang="en-US" sz="2000">
                <a:latin typeface="Franklin Gothic Book" pitchFamily="34" charset="0"/>
                <a:ea typeface="黑体" pitchFamily="2" charset="-122"/>
              </a:rPr>
              <a:t>说明</a:t>
            </a:r>
          </a:p>
        </p:txBody>
      </p:sp>
      <p:sp>
        <p:nvSpPr>
          <p:cNvPr id="108549" name="矩形 13"/>
          <p:cNvSpPr>
            <a:spLocks noChangeArrowheads="1"/>
          </p:cNvSpPr>
          <p:nvPr/>
        </p:nvSpPr>
        <p:spPr bwMode="auto">
          <a:xfrm>
            <a:off x="571500" y="3143250"/>
            <a:ext cx="6956425"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3200">
                <a:latin typeface="Franklin Gothic Book" pitchFamily="34" charset="0"/>
                <a:ea typeface="黑体" pitchFamily="2" charset="-122"/>
              </a:rPr>
              <a:t>frameworkset</a:t>
            </a:r>
            <a:r>
              <a:rPr lang="zh-CN" altLang="en-US" sz="3200">
                <a:latin typeface="Franklin Gothic Book" pitchFamily="34" charset="0"/>
                <a:ea typeface="黑体" pitchFamily="2" charset="-122"/>
              </a:rPr>
              <a:t>开发手册</a:t>
            </a:r>
            <a:r>
              <a:rPr lang="en-US" altLang="zh-CN" sz="3200">
                <a:latin typeface="Franklin Gothic Book" pitchFamily="34" charset="0"/>
                <a:ea typeface="黑体" pitchFamily="2" charset="-122"/>
              </a:rPr>
              <a:t>.doc</a:t>
            </a:r>
          </a:p>
          <a:p>
            <a:r>
              <a:rPr lang="zh-CN" altLang="en-US" sz="2400">
                <a:latin typeface="Franklin Gothic Book" pitchFamily="34" charset="0"/>
                <a:ea typeface="黑体" pitchFamily="2" charset="-122"/>
              </a:rPr>
              <a:t>涵盖标签库框架、持久层框架、分布式事件框架的</a:t>
            </a:r>
            <a:endParaRPr lang="en-US" altLang="zh-CN" sz="2400">
              <a:latin typeface="Franklin Gothic Book" pitchFamily="34" charset="0"/>
              <a:ea typeface="黑体" pitchFamily="2" charset="-122"/>
            </a:endParaRPr>
          </a:p>
          <a:p>
            <a:r>
              <a:rPr lang="zh-CN" altLang="en-US" sz="2400">
                <a:latin typeface="Franklin Gothic Book" pitchFamily="34" charset="0"/>
                <a:ea typeface="黑体" pitchFamily="2" charset="-122"/>
              </a:rPr>
              <a:t>详细使用说明和原理介绍</a:t>
            </a:r>
          </a:p>
          <a:p>
            <a:endParaRPr lang="zh-CN" altLang="en-US" sz="3200">
              <a:latin typeface="Franklin Gothic Book" pitchFamily="34" charset="0"/>
              <a:ea typeface="黑体" pitchFamily="2" charset="-122"/>
            </a:endParaRPr>
          </a:p>
        </p:txBody>
      </p:sp>
    </p:spTree>
    <p:extLst>
      <p:ext uri="{BB962C8B-B14F-4D97-AF65-F5344CB8AC3E}">
        <p14:creationId xmlns:p14="http://schemas.microsoft.com/office/powerpoint/2010/main" xmlns="" val="19829304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t>应用领域</a:t>
            </a:r>
          </a:p>
        </p:txBody>
      </p:sp>
      <p:sp>
        <p:nvSpPr>
          <p:cNvPr id="109571" name="内容占位符 2"/>
          <p:cNvSpPr>
            <a:spLocks noGrp="1"/>
          </p:cNvSpPr>
          <p:nvPr>
            <p:ph idx="1"/>
          </p:nvPr>
        </p:nvSpPr>
        <p:spPr>
          <a:xfrm>
            <a:off x="428625" y="1357313"/>
            <a:ext cx="8229600" cy="785812"/>
          </a:xfrm>
        </p:spPr>
        <p:txBody>
          <a:bodyPr/>
          <a:lstStyle/>
          <a:p>
            <a:r>
              <a:rPr lang="zh-CN" altLang="en-US" smtClean="0"/>
              <a:t>目前框架被广泛应用于以下系统</a:t>
            </a:r>
          </a:p>
        </p:txBody>
      </p:sp>
      <p:sp>
        <p:nvSpPr>
          <p:cNvPr id="109572" name="TextBox 3"/>
          <p:cNvSpPr txBox="1">
            <a:spLocks noChangeArrowheads="1"/>
          </p:cNvSpPr>
          <p:nvPr/>
        </p:nvSpPr>
        <p:spPr bwMode="auto">
          <a:xfrm>
            <a:off x="1143000" y="2214563"/>
            <a:ext cx="1930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公司系统管理</a:t>
            </a:r>
          </a:p>
        </p:txBody>
      </p:sp>
      <p:sp>
        <p:nvSpPr>
          <p:cNvPr id="109573" name="TextBox 4"/>
          <p:cNvSpPr txBox="1">
            <a:spLocks noChangeArrowheads="1"/>
          </p:cNvSpPr>
          <p:nvPr/>
        </p:nvSpPr>
        <p:spPr bwMode="auto">
          <a:xfrm>
            <a:off x="1143000" y="2714625"/>
            <a:ext cx="42497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公司数据交换系统：消息中间件，</a:t>
            </a:r>
            <a:r>
              <a:rPr lang="en-US" altLang="zh-CN"/>
              <a:t>etl</a:t>
            </a:r>
            <a:endParaRPr lang="zh-CN" altLang="en-US"/>
          </a:p>
        </p:txBody>
      </p:sp>
      <p:sp>
        <p:nvSpPr>
          <p:cNvPr id="109574" name="TextBox 5"/>
          <p:cNvSpPr txBox="1">
            <a:spLocks noChangeArrowheads="1"/>
          </p:cNvSpPr>
          <p:nvPr/>
        </p:nvSpPr>
        <p:spPr bwMode="auto">
          <a:xfrm>
            <a:off x="1143000" y="3214688"/>
            <a:ext cx="58547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公司监控平台：监控中心，监控代理，数据采集协议</a:t>
            </a:r>
          </a:p>
        </p:txBody>
      </p:sp>
      <p:sp>
        <p:nvSpPr>
          <p:cNvPr id="109575" name="TextBox 6"/>
          <p:cNvSpPr txBox="1">
            <a:spLocks noChangeArrowheads="1"/>
          </p:cNvSpPr>
          <p:nvPr/>
        </p:nvSpPr>
        <p:spPr bwMode="auto">
          <a:xfrm>
            <a:off x="1143000" y="3643313"/>
            <a:ext cx="23923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公司内容管理系统</a:t>
            </a:r>
          </a:p>
        </p:txBody>
      </p:sp>
      <p:sp>
        <p:nvSpPr>
          <p:cNvPr id="109576" name="TextBox 7"/>
          <p:cNvSpPr txBox="1">
            <a:spLocks noChangeArrowheads="1"/>
          </p:cNvSpPr>
          <p:nvPr/>
        </p:nvSpPr>
        <p:spPr bwMode="auto">
          <a:xfrm>
            <a:off x="1143000" y="4071938"/>
            <a:ext cx="23923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公司应用支撑平台</a:t>
            </a:r>
          </a:p>
        </p:txBody>
      </p:sp>
      <p:sp>
        <p:nvSpPr>
          <p:cNvPr id="109577" name="TextBox 8"/>
          <p:cNvSpPr txBox="1">
            <a:spLocks noChangeArrowheads="1"/>
          </p:cNvSpPr>
          <p:nvPr/>
        </p:nvSpPr>
        <p:spPr bwMode="auto">
          <a:xfrm>
            <a:off x="1143000" y="4500563"/>
            <a:ext cx="25019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公司门户</a:t>
            </a:r>
            <a:r>
              <a:rPr lang="en-US" altLang="zh-CN"/>
              <a:t>portal</a:t>
            </a:r>
            <a:r>
              <a:rPr lang="zh-CN" altLang="en-US"/>
              <a:t>系统</a:t>
            </a:r>
          </a:p>
        </p:txBody>
      </p:sp>
      <p:sp>
        <p:nvSpPr>
          <p:cNvPr id="109578" name="TextBox 9"/>
          <p:cNvSpPr txBox="1">
            <a:spLocks noChangeArrowheads="1"/>
          </p:cNvSpPr>
          <p:nvPr/>
        </p:nvSpPr>
        <p:spPr bwMode="auto">
          <a:xfrm>
            <a:off x="1143000" y="4845050"/>
            <a:ext cx="23923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省地税大集中系统</a:t>
            </a:r>
          </a:p>
        </p:txBody>
      </p:sp>
      <p:sp>
        <p:nvSpPr>
          <p:cNvPr id="109579" name="TextBox 10"/>
          <p:cNvSpPr txBox="1">
            <a:spLocks noChangeArrowheads="1"/>
          </p:cNvSpPr>
          <p:nvPr/>
        </p:nvSpPr>
        <p:spPr bwMode="auto">
          <a:xfrm>
            <a:off x="1143000" y="5214938"/>
            <a:ext cx="28543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省公安厅积分预警系统</a:t>
            </a:r>
          </a:p>
        </p:txBody>
      </p:sp>
      <p:sp>
        <p:nvSpPr>
          <p:cNvPr id="109580" name="TextBox 11"/>
          <p:cNvSpPr txBox="1">
            <a:spLocks noChangeArrowheads="1"/>
          </p:cNvSpPr>
          <p:nvPr/>
        </p:nvSpPr>
        <p:spPr bwMode="auto">
          <a:xfrm>
            <a:off x="1214438" y="5500688"/>
            <a:ext cx="23923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公司请求服务平台</a:t>
            </a:r>
          </a:p>
        </p:txBody>
      </p:sp>
    </p:spTree>
    <p:extLst>
      <p:ext uri="{BB962C8B-B14F-4D97-AF65-F5344CB8AC3E}">
        <p14:creationId xmlns:p14="http://schemas.microsoft.com/office/powerpoint/2010/main" xmlns="" val="31474351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案例介绍</a:t>
            </a:r>
          </a:p>
        </p:txBody>
      </p:sp>
      <p:sp>
        <p:nvSpPr>
          <p:cNvPr id="3" name="内容占位符 2"/>
          <p:cNvSpPr>
            <a:spLocks noGrp="1"/>
          </p:cNvSpPr>
          <p:nvPr>
            <p:ph idx="1"/>
          </p:nvPr>
        </p:nvSpPr>
        <p:spPr>
          <a:xfrm>
            <a:off x="457200" y="1600200"/>
            <a:ext cx="8229600" cy="542925"/>
          </a:xfrm>
        </p:spPr>
        <p:txBody>
          <a:bodyPr rtlCol="0">
            <a:normAutofit lnSpcReduction="1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mvcdemo</a:t>
            </a:r>
            <a:r>
              <a:rPr lang="zh-CN" altLang="en-US" dirty="0" smtClean="0"/>
              <a:t>站点</a:t>
            </a:r>
            <a:endParaRPr lang="zh-CN" altLang="en-US" dirty="0"/>
          </a:p>
        </p:txBody>
      </p:sp>
      <p:sp>
        <p:nvSpPr>
          <p:cNvPr id="110596" name="TextBox 4"/>
          <p:cNvSpPr txBox="1">
            <a:spLocks noChangeArrowheads="1"/>
          </p:cNvSpPr>
          <p:nvPr/>
        </p:nvSpPr>
        <p:spPr bwMode="auto">
          <a:xfrm>
            <a:off x="214313" y="2214563"/>
            <a:ext cx="8632825"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bboss mvcdemo</a:t>
            </a:r>
            <a:r>
              <a:rPr lang="zh-CN" altLang="en-US"/>
              <a:t>站点采用</a:t>
            </a:r>
            <a:r>
              <a:rPr lang="en-US" altLang="zh-CN"/>
              <a:t>bbossgroups</a:t>
            </a:r>
            <a:r>
              <a:rPr lang="zh-CN" altLang="en-US"/>
              <a:t>框架体系构建，功能涵盖：</a:t>
            </a:r>
            <a:endParaRPr lang="en-US" altLang="zh-CN"/>
          </a:p>
          <a:p>
            <a:endParaRPr lang="en-US" altLang="zh-CN"/>
          </a:p>
          <a:p>
            <a:pPr>
              <a:buFont typeface="Wingdings" pitchFamily="2" charset="2"/>
              <a:buChar char="Ø"/>
            </a:pPr>
            <a:r>
              <a:rPr lang="en-US" altLang="zh-CN"/>
              <a:t>mvc</a:t>
            </a:r>
            <a:r>
              <a:rPr lang="zh-CN" altLang="en-US"/>
              <a:t>、</a:t>
            </a:r>
            <a:r>
              <a:rPr lang="en-US" altLang="zh-CN"/>
              <a:t>aop/ioc</a:t>
            </a:r>
            <a:r>
              <a:rPr lang="zh-CN" altLang="en-US"/>
              <a:t>持久层、标签库诸多功能的</a:t>
            </a:r>
            <a:r>
              <a:rPr lang="en-US" altLang="zh-CN"/>
              <a:t>demo</a:t>
            </a:r>
            <a:r>
              <a:rPr lang="zh-CN" altLang="en-US"/>
              <a:t>用例</a:t>
            </a:r>
            <a:r>
              <a:rPr lang="en-US" altLang="zh-CN"/>
              <a:t>/</a:t>
            </a:r>
            <a:r>
              <a:rPr lang="zh-CN" altLang="en-US"/>
              <a:t>实际操作效果</a:t>
            </a:r>
            <a:endParaRPr lang="en-US" altLang="zh-CN"/>
          </a:p>
          <a:p>
            <a:pPr>
              <a:buFont typeface="Wingdings" pitchFamily="2" charset="2"/>
              <a:buChar char="Ø"/>
            </a:pPr>
            <a:endParaRPr lang="en-US" altLang="zh-CN"/>
          </a:p>
          <a:p>
            <a:pPr>
              <a:buFont typeface="Wingdings" pitchFamily="2" charset="2"/>
              <a:buChar char="Ø"/>
            </a:pPr>
            <a:r>
              <a:rPr lang="zh-CN" altLang="en-US"/>
              <a:t>各</a:t>
            </a:r>
            <a:r>
              <a:rPr lang="en-US" altLang="zh-CN"/>
              <a:t>demo</a:t>
            </a:r>
            <a:r>
              <a:rPr lang="zh-CN" altLang="en-US"/>
              <a:t>的实现细节：控制器、业务组件、</a:t>
            </a:r>
            <a:r>
              <a:rPr lang="en-US" altLang="zh-CN"/>
              <a:t>pobean</a:t>
            </a:r>
            <a:r>
              <a:rPr lang="zh-CN" altLang="en-US"/>
              <a:t>对象、</a:t>
            </a:r>
            <a:r>
              <a:rPr lang="en-US" altLang="zh-CN"/>
              <a:t>jsp</a:t>
            </a:r>
            <a:r>
              <a:rPr lang="zh-CN" altLang="en-US"/>
              <a:t>源代码、配置文件源码</a:t>
            </a:r>
            <a:endParaRPr lang="en-US" altLang="zh-CN"/>
          </a:p>
          <a:p>
            <a:endParaRPr lang="en-US" altLang="zh-CN"/>
          </a:p>
          <a:p>
            <a:pPr>
              <a:buFont typeface="Wingdings" pitchFamily="2" charset="2"/>
              <a:buChar char="Ø"/>
            </a:pPr>
            <a:r>
              <a:rPr lang="zh-CN" altLang="en-US"/>
              <a:t>框架资源下载</a:t>
            </a:r>
            <a:endParaRPr lang="en-US" altLang="zh-CN"/>
          </a:p>
          <a:p>
            <a:endParaRPr lang="en-US" altLang="zh-CN"/>
          </a:p>
          <a:p>
            <a:pPr>
              <a:buFont typeface="Wingdings" pitchFamily="2" charset="2"/>
              <a:buChar char="Ø"/>
            </a:pPr>
            <a:r>
              <a:rPr lang="en-US" altLang="zh-CN"/>
              <a:t>Mvc</a:t>
            </a:r>
            <a:r>
              <a:rPr lang="zh-CN" altLang="en-US"/>
              <a:t>框架</a:t>
            </a:r>
            <a:r>
              <a:rPr lang="en-US" altLang="zh-CN"/>
              <a:t>demo</a:t>
            </a:r>
            <a:r>
              <a:rPr lang="zh-CN" altLang="en-US"/>
              <a:t>部署说明</a:t>
            </a:r>
            <a:endParaRPr lang="en-US" altLang="zh-CN"/>
          </a:p>
          <a:p>
            <a:endParaRPr lang="en-US" altLang="zh-CN"/>
          </a:p>
          <a:p>
            <a:pPr>
              <a:buFont typeface="Wingdings" pitchFamily="2" charset="2"/>
              <a:buChar char="Ø"/>
            </a:pPr>
            <a:r>
              <a:rPr lang="en-US" altLang="zh-CN"/>
              <a:t>Mvc</a:t>
            </a:r>
            <a:r>
              <a:rPr lang="zh-CN" altLang="en-US"/>
              <a:t>框架体系结构</a:t>
            </a:r>
            <a:endParaRPr lang="en-US" altLang="zh-CN"/>
          </a:p>
          <a:p>
            <a:endParaRPr lang="en-US" altLang="zh-CN"/>
          </a:p>
          <a:p>
            <a:pPr>
              <a:buFont typeface="Wingdings" pitchFamily="2" charset="2"/>
              <a:buChar char="Ø"/>
            </a:pPr>
            <a:r>
              <a:rPr lang="en-US" altLang="zh-CN"/>
              <a:t>Mvc</a:t>
            </a:r>
            <a:r>
              <a:rPr lang="zh-CN" altLang="en-US"/>
              <a:t>框架请求处理流程</a:t>
            </a:r>
            <a:endParaRPr lang="en-US" altLang="zh-CN"/>
          </a:p>
          <a:p>
            <a:endParaRPr lang="en-US" altLang="zh-CN"/>
          </a:p>
          <a:p>
            <a:r>
              <a:rPr lang="en-US" altLang="zh-CN"/>
              <a:t>Demo</a:t>
            </a:r>
            <a:r>
              <a:rPr lang="zh-CN" altLang="en-US"/>
              <a:t>站点访问地址：</a:t>
            </a:r>
            <a:r>
              <a:rPr lang="en-US" altLang="zh-CN"/>
              <a:t>http://172.16.25.139:8081/boss-mvc/index.htm</a:t>
            </a:r>
          </a:p>
          <a:p>
            <a:endParaRPr lang="zh-CN" altLang="en-US"/>
          </a:p>
          <a:p>
            <a:endParaRPr lang="zh-CN" altLang="en-US"/>
          </a:p>
        </p:txBody>
      </p:sp>
    </p:spTree>
    <p:extLst>
      <p:ext uri="{BB962C8B-B14F-4D97-AF65-F5344CB8AC3E}">
        <p14:creationId xmlns:p14="http://schemas.microsoft.com/office/powerpoint/2010/main" xmlns="" val="31715985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t>案例介绍</a:t>
            </a:r>
          </a:p>
        </p:txBody>
      </p:sp>
      <p:sp>
        <p:nvSpPr>
          <p:cNvPr id="3" name="内容占位符 2"/>
          <p:cNvSpPr>
            <a:spLocks noGrp="1"/>
          </p:cNvSpPr>
          <p:nvPr>
            <p:ph idx="1"/>
          </p:nvPr>
        </p:nvSpPr>
        <p:spPr>
          <a:xfrm>
            <a:off x="357188" y="3786188"/>
            <a:ext cx="8229600" cy="542925"/>
          </a:xfrm>
        </p:spPr>
        <p:txBody>
          <a:bodyPr rtlCol="0">
            <a:normAutofit fontScale="92500" lnSpcReduction="10000"/>
          </a:bodyPr>
          <a:lstStyle/>
          <a:p>
            <a:pPr fontAlgn="auto">
              <a:spcAft>
                <a:spcPts val="0"/>
              </a:spcAft>
              <a:buFont typeface="Wingdings 2"/>
              <a:buChar char="ß"/>
              <a:defRPr/>
            </a:pPr>
            <a:r>
              <a:rPr lang="zh-CN" altLang="en-US" dirty="0" smtClean="0"/>
              <a:t>接下来我们详细介绍几个</a:t>
            </a:r>
            <a:r>
              <a:rPr lang="en-US" altLang="zh-CN" dirty="0" smtClean="0"/>
              <a:t>demo</a:t>
            </a:r>
          </a:p>
          <a:p>
            <a:pPr fontAlgn="auto">
              <a:spcAft>
                <a:spcPts val="0"/>
              </a:spcAft>
              <a:buFont typeface="Wingdings 2"/>
              <a:buChar char="ß"/>
              <a:defRPr/>
            </a:pPr>
            <a:endParaRPr lang="zh-CN" altLang="en-US" dirty="0"/>
          </a:p>
        </p:txBody>
      </p:sp>
      <p:sp>
        <p:nvSpPr>
          <p:cNvPr id="111620" name="矩形 5"/>
          <p:cNvSpPr>
            <a:spLocks noChangeArrowheads="1"/>
          </p:cNvSpPr>
          <p:nvPr/>
        </p:nvSpPr>
        <p:spPr bwMode="auto">
          <a:xfrm>
            <a:off x="571500" y="4429125"/>
            <a:ext cx="4572000"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List</a:t>
            </a:r>
            <a:r>
              <a:rPr lang="zh-CN" altLang="en-US">
                <a:latin typeface="Franklin Gothic Book" pitchFamily="34" charset="0"/>
                <a:ea typeface="黑体" pitchFamily="2" charset="-122"/>
              </a:rPr>
              <a:t>对象数据绑定</a:t>
            </a:r>
            <a:endParaRPr lang="en-US" altLang="zh-CN">
              <a:latin typeface="Franklin Gothic Book" pitchFamily="34" charset="0"/>
              <a:ea typeface="黑体" pitchFamily="2" charset="-122"/>
            </a:endParaRPr>
          </a:p>
          <a:p>
            <a:r>
              <a:rPr lang="en-US" altLang="zh-CN">
                <a:latin typeface="Franklin Gothic Book" pitchFamily="34" charset="0"/>
                <a:ea typeface="黑体" pitchFamily="2" charset="-122"/>
              </a:rPr>
              <a:t>Restful</a:t>
            </a:r>
            <a:r>
              <a:rPr lang="zh-CN" altLang="en-US">
                <a:latin typeface="Franklin Gothic Book" pitchFamily="34" charset="0"/>
                <a:ea typeface="黑体" pitchFamily="2" charset="-122"/>
              </a:rPr>
              <a:t>风格图形校验码</a:t>
            </a:r>
            <a:r>
              <a:rPr lang="en-US" altLang="zh-CN">
                <a:latin typeface="Franklin Gothic Book" pitchFamily="34" charset="0"/>
                <a:ea typeface="黑体" pitchFamily="2" charset="-122"/>
              </a:rPr>
              <a:t>demo</a:t>
            </a:r>
          </a:p>
          <a:p>
            <a:r>
              <a:rPr lang="zh-CN" altLang="en-US">
                <a:latin typeface="Franklin Gothic Book" pitchFamily="34" charset="0"/>
                <a:ea typeface="黑体" pitchFamily="2" charset="-122"/>
              </a:rPr>
              <a:t>分页</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a:p>
            <a:r>
              <a:rPr lang="zh-CN" altLang="en-US">
                <a:latin typeface="Franklin Gothic Book" pitchFamily="34" charset="0"/>
                <a:ea typeface="黑体" pitchFamily="2" charset="-122"/>
              </a:rPr>
              <a:t>多文件上传</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a:p>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站点</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p:txBody>
      </p:sp>
      <p:sp>
        <p:nvSpPr>
          <p:cNvPr id="7" name="内容占位符 2"/>
          <p:cNvSpPr txBox="1">
            <a:spLocks/>
          </p:cNvSpPr>
          <p:nvPr/>
        </p:nvSpPr>
        <p:spPr>
          <a:xfrm>
            <a:off x="357188" y="1857375"/>
            <a:ext cx="8229600" cy="542925"/>
          </a:xfrm>
          <a:prstGeom prst="rect">
            <a:avLst/>
          </a:prstGeom>
        </p:spPr>
        <p:txBody>
          <a:bodyPr>
            <a:normAutofit fontScale="92500" lnSpcReduction="10000"/>
          </a:bodyPr>
          <a:lstStyle/>
          <a:p>
            <a:pPr marL="342900" indent="-342900" fontAlgn="auto">
              <a:spcBef>
                <a:spcPct val="20000"/>
              </a:spcBef>
              <a:spcAft>
                <a:spcPts val="0"/>
              </a:spcAft>
              <a:buClr>
                <a:schemeClr val="tx2"/>
              </a:buClr>
              <a:buSzPct val="50000"/>
              <a:buFont typeface="Wingdings 2"/>
              <a:buChar char="ß"/>
              <a:defRPr/>
            </a:pPr>
            <a:r>
              <a:rPr lang="en-US" altLang="zh-CN" sz="3200" dirty="0">
                <a:latin typeface="+mn-lt"/>
                <a:ea typeface="+mn-ea"/>
              </a:rPr>
              <a:t>Demo</a:t>
            </a:r>
            <a:r>
              <a:rPr lang="zh-CN" altLang="en-US" sz="3200" dirty="0">
                <a:latin typeface="+mn-lt"/>
                <a:ea typeface="+mn-ea"/>
              </a:rPr>
              <a:t>下载和部署</a:t>
            </a:r>
          </a:p>
        </p:txBody>
      </p:sp>
      <p:sp>
        <p:nvSpPr>
          <p:cNvPr id="111622" name="TextBox 7"/>
          <p:cNvSpPr txBox="1">
            <a:spLocks noChangeArrowheads="1"/>
          </p:cNvSpPr>
          <p:nvPr/>
        </p:nvSpPr>
        <p:spPr bwMode="auto">
          <a:xfrm>
            <a:off x="928688" y="2571750"/>
            <a:ext cx="11080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实际操作</a:t>
            </a:r>
          </a:p>
        </p:txBody>
      </p:sp>
      <p:pic>
        <p:nvPicPr>
          <p:cNvPr id="111623" name="Picture 2" descr="C:\Documents and Settings\Administrator\Application Data\Tencent\QQ\Temp\RichOle\]1ZXPSB3AUD)4IL[Y$OM72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14813" y="1214438"/>
            <a:ext cx="4000500" cy="244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24" name="Picture 4" descr="C:\Documents and Settings\Administrator\Application Data\Tencent\QQ\Temp\RichOle\ODXF7]@AE8]8}[I4G(5CE61.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714750" y="4286250"/>
            <a:ext cx="6240463"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81288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lnSpcReduction="10000"/>
          </a:bodyPr>
          <a:lstStyle/>
          <a:p>
            <a:pPr>
              <a:buNone/>
            </a:pPr>
            <a:r>
              <a:rPr lang="en-US" altLang="zh-CN" dirty="0" err="1" smtClean="0"/>
              <a:t>Bboss</a:t>
            </a:r>
            <a:r>
              <a:rPr lang="zh-CN" altLang="en-US" dirty="0" smtClean="0"/>
              <a:t>构建模式可以采用两种方式构建</a:t>
            </a:r>
            <a:endParaRPr lang="en-US" altLang="zh-CN" dirty="0" smtClean="0"/>
          </a:p>
          <a:p>
            <a:pPr>
              <a:buFont typeface="Wingdings" pitchFamily="2" charset="2"/>
              <a:buChar char="Ø"/>
            </a:pPr>
            <a:r>
              <a:rPr lang="zh-CN" altLang="en-US" dirty="0" smtClean="0"/>
              <a:t>整体构建工程</a:t>
            </a:r>
            <a:endParaRPr lang="en-US" altLang="zh-CN" dirty="0" smtClean="0"/>
          </a:p>
          <a:p>
            <a:pPr>
              <a:buFont typeface="Wingdings" pitchFamily="2" charset="2"/>
              <a:buChar char="Ø"/>
            </a:pPr>
            <a:r>
              <a:rPr lang="zh-CN" altLang="en-US" dirty="0" smtClean="0"/>
              <a:t>每个子工程单独构建</a:t>
            </a:r>
            <a:endParaRPr lang="en-US" altLang="zh-CN" dirty="0" smtClean="0"/>
          </a:p>
          <a:p>
            <a:pPr>
              <a:buNone/>
            </a:pPr>
            <a:endParaRPr lang="en-US" altLang="zh-CN" dirty="0" smtClean="0"/>
          </a:p>
          <a:p>
            <a:pPr>
              <a:buNone/>
            </a:pPr>
            <a:r>
              <a:rPr lang="en-US" altLang="zh-CN" dirty="0" err="1" smtClean="0"/>
              <a:t>Bboss</a:t>
            </a:r>
            <a:r>
              <a:rPr lang="zh-CN" altLang="en-US" dirty="0" smtClean="0"/>
              <a:t>中包含</a:t>
            </a:r>
            <a:r>
              <a:rPr lang="en-US" altLang="zh-CN" dirty="0" err="1" smtClean="0"/>
              <a:t>antbuildall</a:t>
            </a:r>
            <a:r>
              <a:rPr lang="zh-CN" altLang="en-US" dirty="0" smtClean="0"/>
              <a:t>目录，下面包含了构建</a:t>
            </a:r>
            <a:r>
              <a:rPr lang="en-US" altLang="zh-CN" dirty="0" err="1" smtClean="0"/>
              <a:t>bboss</a:t>
            </a:r>
            <a:r>
              <a:rPr lang="zh-CN" altLang="en-US" dirty="0" smtClean="0"/>
              <a:t>各个子工程和整体构建的所有</a:t>
            </a:r>
            <a:r>
              <a:rPr lang="en-US" altLang="zh-CN" dirty="0" smtClean="0"/>
              <a:t>bat</a:t>
            </a:r>
            <a:r>
              <a:rPr lang="zh-CN" altLang="en-US" dirty="0" smtClean="0"/>
              <a:t>指令，每构建完一个工程就会将发布的</a:t>
            </a:r>
            <a:r>
              <a:rPr lang="en-US" altLang="zh-CN" dirty="0" smtClean="0"/>
              <a:t>jar</a:t>
            </a:r>
            <a:r>
              <a:rPr lang="zh-CN" altLang="en-US" dirty="0" smtClean="0"/>
              <a:t>文件分发更新到依赖工程的相应</a:t>
            </a:r>
            <a:r>
              <a:rPr lang="en-US" altLang="zh-CN" dirty="0" smtClean="0"/>
              <a:t>lib</a:t>
            </a:r>
            <a:r>
              <a:rPr lang="zh-CN" altLang="en-US" dirty="0" smtClean="0"/>
              <a:t>目录下，如果需要上传到</a:t>
            </a:r>
            <a:r>
              <a:rPr lang="en-US" altLang="zh-CN" dirty="0" err="1" smtClean="0"/>
              <a:t>svn</a:t>
            </a:r>
            <a:r>
              <a:rPr lang="zh-CN" altLang="en-US" dirty="0" smtClean="0"/>
              <a:t>配置库，还会直接更新</a:t>
            </a:r>
            <a:r>
              <a:rPr lang="en-US" altLang="zh-CN" dirty="0" err="1" smtClean="0"/>
              <a:t>svn</a:t>
            </a:r>
            <a:r>
              <a:rPr lang="zh-CN" altLang="en-US" dirty="0" smtClean="0"/>
              <a:t>配置库版本，本节详细介绍各个指令</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28596" y="1357298"/>
            <a:ext cx="8229600" cy="5257800"/>
          </a:xfrm>
        </p:spPr>
        <p:txBody>
          <a:bodyPr>
            <a:normAutofit fontScale="47500" lnSpcReduction="20000"/>
          </a:bodyPr>
          <a:lstStyle/>
          <a:p>
            <a:pPr>
              <a:buNone/>
            </a:pPr>
            <a:r>
              <a:rPr lang="zh-CN" altLang="en-US" dirty="0" smtClean="0"/>
              <a:t>构建环境准备</a:t>
            </a:r>
            <a:r>
              <a:rPr lang="zh-CN" altLang="en-US" dirty="0" smtClean="0"/>
              <a:t>：</a:t>
            </a:r>
            <a:endParaRPr lang="en-US" altLang="zh-CN" dirty="0" smtClean="0"/>
          </a:p>
          <a:p>
            <a:pPr>
              <a:buNone/>
            </a:pPr>
            <a:r>
              <a:rPr lang="en-US" altLang="zh-CN" dirty="0" smtClean="0"/>
              <a:t>1.</a:t>
            </a:r>
            <a:r>
              <a:rPr lang="zh-CN" altLang="en-US" dirty="0" smtClean="0"/>
              <a:t>安装好</a:t>
            </a:r>
            <a:r>
              <a:rPr lang="en-US" dirty="0" err="1" smtClean="0"/>
              <a:t>jdk</a:t>
            </a:r>
            <a:r>
              <a:rPr lang="en-US" dirty="0" smtClean="0"/>
              <a:t> 1.6</a:t>
            </a:r>
            <a:r>
              <a:rPr lang="zh-CN" altLang="en-US" dirty="0" smtClean="0"/>
              <a:t>和</a:t>
            </a:r>
            <a:r>
              <a:rPr lang="en-US" dirty="0" err="1" smtClean="0"/>
              <a:t>jdk</a:t>
            </a:r>
            <a:r>
              <a:rPr lang="en-US" dirty="0" smtClean="0"/>
              <a:t> 1.5(</a:t>
            </a:r>
            <a:r>
              <a:rPr lang="zh-CN" altLang="en-US" dirty="0" smtClean="0"/>
              <a:t>持久层需要</a:t>
            </a:r>
            <a:r>
              <a:rPr lang="en-US" dirty="0" smtClean="0"/>
              <a:t>jdk1.5</a:t>
            </a:r>
            <a:r>
              <a:rPr lang="zh-CN" altLang="en-US" dirty="0" smtClean="0"/>
              <a:t>进行编译</a:t>
            </a:r>
            <a:r>
              <a:rPr lang="en-US" altLang="zh-CN" dirty="0" smtClean="0"/>
              <a:t>)</a:t>
            </a:r>
            <a:r>
              <a:rPr lang="zh-CN" altLang="en-US" dirty="0" smtClean="0"/>
              <a:t>，并将</a:t>
            </a:r>
            <a:r>
              <a:rPr lang="en-US" dirty="0" err="1" smtClean="0"/>
              <a:t>jdk</a:t>
            </a:r>
            <a:r>
              <a:rPr lang="en-US" dirty="0" smtClean="0"/>
              <a:t> 1.6</a:t>
            </a:r>
            <a:r>
              <a:rPr lang="zh-CN" altLang="en-US" dirty="0" smtClean="0"/>
              <a:t>设置到环境变量中 </a:t>
            </a:r>
            <a:br>
              <a:rPr lang="zh-CN" altLang="en-US" dirty="0" smtClean="0"/>
            </a:br>
            <a:r>
              <a:rPr lang="en-US" dirty="0" smtClean="0"/>
              <a:t>ant </a:t>
            </a:r>
            <a:r>
              <a:rPr lang="zh-CN" altLang="en-US" dirty="0" smtClean="0"/>
              <a:t>源码包中自带了</a:t>
            </a:r>
            <a:r>
              <a:rPr lang="en-US" dirty="0" smtClean="0"/>
              <a:t>ant 1.7.1 </a:t>
            </a:r>
            <a:br>
              <a:rPr lang="en-US" dirty="0" smtClean="0"/>
            </a:br>
            <a:r>
              <a:rPr lang="en-US" dirty="0" smtClean="0"/>
              <a:t>2.</a:t>
            </a:r>
            <a:r>
              <a:rPr lang="zh-CN" altLang="en-US" dirty="0" smtClean="0"/>
              <a:t>下载并安装</a:t>
            </a:r>
            <a:r>
              <a:rPr lang="en-US" dirty="0" err="1" smtClean="0"/>
              <a:t>github</a:t>
            </a:r>
            <a:r>
              <a:rPr lang="en-US" dirty="0" smtClean="0"/>
              <a:t> （</a:t>
            </a:r>
            <a:r>
              <a:rPr lang="zh-CN" altLang="en-US" dirty="0" smtClean="0"/>
              <a:t>我们可以随时从</a:t>
            </a:r>
            <a:r>
              <a:rPr lang="en-US" dirty="0" err="1" smtClean="0"/>
              <a:t>github</a:t>
            </a:r>
            <a:r>
              <a:rPr lang="zh-CN" altLang="en-US" dirty="0" smtClean="0"/>
              <a:t>下载</a:t>
            </a:r>
            <a:r>
              <a:rPr lang="en-US" dirty="0" err="1" smtClean="0"/>
              <a:t>bboss</a:t>
            </a:r>
            <a:r>
              <a:rPr lang="zh-CN" altLang="en-US" dirty="0" smtClean="0"/>
              <a:t>最新的源码） </a:t>
            </a:r>
            <a:br>
              <a:rPr lang="zh-CN" altLang="en-US" dirty="0" smtClean="0"/>
            </a:br>
            <a:r>
              <a:rPr lang="en-US" dirty="0" smtClean="0">
                <a:hlinkClick r:id="rId2"/>
              </a:rPr>
              <a:t>http://help.github.com/win-set-up-git/</a:t>
            </a:r>
            <a:r>
              <a:rPr lang="en-US" dirty="0" smtClean="0"/>
              <a:t> </a:t>
            </a:r>
            <a:br>
              <a:rPr lang="en-US" dirty="0" smtClean="0"/>
            </a:br>
            <a:r>
              <a:rPr lang="zh-CN" altLang="en-US" dirty="0" smtClean="0"/>
              <a:t>假设安装在</a:t>
            </a:r>
            <a:r>
              <a:rPr lang="en-US" dirty="0" smtClean="0"/>
              <a:t>C:\Program Files\</a:t>
            </a:r>
            <a:r>
              <a:rPr lang="en-US" dirty="0" err="1" smtClean="0"/>
              <a:t>Git</a:t>
            </a:r>
            <a:r>
              <a:rPr lang="zh-CN" altLang="en-US" dirty="0" smtClean="0"/>
              <a:t>目录下，安装完毕后将路径</a:t>
            </a:r>
            <a:r>
              <a:rPr lang="en-US" dirty="0" smtClean="0"/>
              <a:t>C:\Program Files\</a:t>
            </a:r>
            <a:r>
              <a:rPr lang="en-US" dirty="0" err="1" smtClean="0"/>
              <a:t>Git</a:t>
            </a:r>
            <a:r>
              <a:rPr lang="en-US" dirty="0" smtClean="0"/>
              <a:t>\bin</a:t>
            </a:r>
            <a:r>
              <a:rPr lang="zh-CN" altLang="en-US" dirty="0" smtClean="0"/>
              <a:t>添加到环境变量中。 </a:t>
            </a:r>
            <a:br>
              <a:rPr lang="zh-CN" altLang="en-US" dirty="0" smtClean="0"/>
            </a:br>
            <a:r>
              <a:rPr lang="zh-CN" altLang="en-US" dirty="0" smtClean="0"/>
              <a:t>为了避免中文目录或者中文名称乱码</a:t>
            </a:r>
            <a:r>
              <a:rPr lang="en-US" altLang="zh-CN" dirty="0" smtClean="0"/>
              <a:t>,</a:t>
            </a:r>
            <a:r>
              <a:rPr lang="zh-CN" altLang="en-US" dirty="0" smtClean="0"/>
              <a:t>在工程目录</a:t>
            </a:r>
            <a:r>
              <a:rPr lang="en-US" altLang="zh-CN" dirty="0" smtClean="0"/>
              <a:t>(</a:t>
            </a:r>
            <a:r>
              <a:rPr lang="zh-CN" altLang="en-US" dirty="0" smtClean="0"/>
              <a:t>包含</a:t>
            </a:r>
            <a:r>
              <a:rPr lang="en-US" altLang="zh-CN" dirty="0" smtClean="0"/>
              <a:t>.</a:t>
            </a:r>
            <a:r>
              <a:rPr lang="en-US" dirty="0" err="1" smtClean="0"/>
              <a:t>git</a:t>
            </a:r>
            <a:r>
              <a:rPr lang="zh-CN" altLang="en-US" dirty="0" smtClean="0"/>
              <a:t>文件夹的目录</a:t>
            </a:r>
            <a:r>
              <a:rPr lang="en-US" altLang="zh-CN" dirty="0" smtClean="0"/>
              <a:t>)</a:t>
            </a:r>
            <a:r>
              <a:rPr lang="zh-CN" altLang="en-US" dirty="0" smtClean="0"/>
              <a:t>下进入</a:t>
            </a:r>
            <a:r>
              <a:rPr lang="en-US" dirty="0" err="1" smtClean="0"/>
              <a:t>git</a:t>
            </a:r>
            <a:r>
              <a:rPr lang="en-US" dirty="0" smtClean="0"/>
              <a:t> bash</a:t>
            </a:r>
            <a:r>
              <a:rPr lang="zh-CN" altLang="en-US" dirty="0" smtClean="0"/>
              <a:t>窗口，执行以下指令： </a:t>
            </a:r>
            <a:br>
              <a:rPr lang="zh-CN" altLang="en-US" dirty="0" smtClean="0"/>
            </a:br>
            <a:r>
              <a:rPr lang="en-US" dirty="0" err="1" smtClean="0"/>
              <a:t>git</a:t>
            </a:r>
            <a:r>
              <a:rPr lang="en-US" dirty="0" smtClean="0"/>
              <a:t> </a:t>
            </a:r>
            <a:r>
              <a:rPr lang="en-US" dirty="0" err="1" smtClean="0"/>
              <a:t>config</a:t>
            </a:r>
            <a:r>
              <a:rPr lang="en-US" dirty="0" smtClean="0"/>
              <a:t> --global </a:t>
            </a:r>
            <a:r>
              <a:rPr lang="en-US" dirty="0" err="1" smtClean="0"/>
              <a:t>core.quotepath</a:t>
            </a:r>
            <a:r>
              <a:rPr lang="en-US" dirty="0" smtClean="0"/>
              <a:t> false </a:t>
            </a:r>
            <a:br>
              <a:rPr lang="en-US" dirty="0" smtClean="0"/>
            </a:br>
            <a:r>
              <a:rPr lang="en-US" dirty="0" err="1" smtClean="0"/>
              <a:t>git</a:t>
            </a:r>
            <a:r>
              <a:rPr lang="en-US" dirty="0" smtClean="0"/>
              <a:t> </a:t>
            </a:r>
            <a:r>
              <a:rPr lang="en-US" dirty="0" err="1" smtClean="0"/>
              <a:t>config</a:t>
            </a:r>
            <a:r>
              <a:rPr lang="en-US" dirty="0" smtClean="0"/>
              <a:t> </a:t>
            </a:r>
            <a:r>
              <a:rPr lang="en-US" dirty="0" err="1" smtClean="0"/>
              <a:t>core.quotepath</a:t>
            </a:r>
            <a:r>
              <a:rPr lang="en-US" dirty="0" smtClean="0"/>
              <a:t> false </a:t>
            </a:r>
            <a:br>
              <a:rPr lang="en-US" dirty="0" smtClean="0"/>
            </a:br>
            <a:r>
              <a:rPr lang="en-US" dirty="0" smtClean="0"/>
              <a:t/>
            </a:r>
            <a:br>
              <a:rPr lang="en-US" dirty="0" smtClean="0"/>
            </a:br>
            <a:r>
              <a:rPr lang="en-US" dirty="0" smtClean="0"/>
              <a:t>3.</a:t>
            </a:r>
            <a:r>
              <a:rPr lang="zh-CN" altLang="en-US" dirty="0" smtClean="0"/>
              <a:t>源码获取 </a:t>
            </a:r>
            <a:br>
              <a:rPr lang="zh-CN" altLang="en-US" dirty="0" smtClean="0"/>
            </a:br>
            <a:r>
              <a:rPr lang="zh-CN" altLang="en-US" dirty="0" smtClean="0"/>
              <a:t>从</a:t>
            </a:r>
            <a:r>
              <a:rPr lang="en-US" dirty="0" err="1" smtClean="0"/>
              <a:t>github</a:t>
            </a:r>
            <a:r>
              <a:rPr lang="zh-CN" altLang="en-US" dirty="0" smtClean="0"/>
              <a:t>下载最新源码</a:t>
            </a:r>
            <a:r>
              <a:rPr lang="en-US" altLang="zh-CN" dirty="0" smtClean="0"/>
              <a:t>(</a:t>
            </a:r>
            <a:r>
              <a:rPr lang="en-US" dirty="0" err="1" smtClean="0"/>
              <a:t>github</a:t>
            </a:r>
            <a:r>
              <a:rPr lang="zh-CN" altLang="en-US" dirty="0" smtClean="0"/>
              <a:t>中</a:t>
            </a:r>
            <a:r>
              <a:rPr lang="en-US" dirty="0" smtClean="0"/>
              <a:t>bbossgroups-3.5</a:t>
            </a:r>
            <a:r>
              <a:rPr lang="zh-CN" altLang="en-US" dirty="0" smtClean="0"/>
              <a:t>目录名称不代表版本号就是</a:t>
            </a:r>
            <a:r>
              <a:rPr lang="en-US" altLang="zh-CN" dirty="0" smtClean="0"/>
              <a:t>3.5</a:t>
            </a:r>
            <a:r>
              <a:rPr lang="zh-CN" altLang="en-US" dirty="0" smtClean="0"/>
              <a:t>，后续版本也采用这个目录名称</a:t>
            </a:r>
            <a:r>
              <a:rPr lang="en-US" altLang="zh-CN" dirty="0" smtClean="0"/>
              <a:t>)</a:t>
            </a:r>
            <a:r>
              <a:rPr lang="zh-CN" altLang="en-US" dirty="0" smtClean="0"/>
              <a:t>，进入</a:t>
            </a:r>
            <a:r>
              <a:rPr lang="en-US" dirty="0" err="1" smtClean="0"/>
              <a:t>cmd</a:t>
            </a:r>
            <a:r>
              <a:rPr lang="zh-CN" altLang="en-US" dirty="0" smtClean="0"/>
              <a:t>窗口</a:t>
            </a:r>
            <a:r>
              <a:rPr lang="en-US" altLang="zh-CN" dirty="0" smtClean="0"/>
              <a:t>,</a:t>
            </a:r>
            <a:r>
              <a:rPr lang="zh-CN" altLang="en-US" dirty="0" smtClean="0"/>
              <a:t>在你的目录下，执行以下指令</a:t>
            </a:r>
            <a:r>
              <a:rPr lang="en-US" altLang="zh-CN" dirty="0" smtClean="0"/>
              <a:t>: </a:t>
            </a:r>
            <a:br>
              <a:rPr lang="en-US" altLang="zh-CN" dirty="0" smtClean="0"/>
            </a:br>
            <a:r>
              <a:rPr lang="en-US" b="1" dirty="0" err="1" smtClean="0"/>
              <a:t>git</a:t>
            </a:r>
            <a:r>
              <a:rPr lang="en-US" b="1" dirty="0" smtClean="0"/>
              <a:t> clone git://github.com/bbossgroups/bbossgroups-3.5.git</a:t>
            </a:r>
            <a:r>
              <a:rPr lang="en-US" dirty="0" smtClean="0"/>
              <a:t> </a:t>
            </a:r>
            <a:br>
              <a:rPr lang="en-US" dirty="0" smtClean="0"/>
            </a:br>
            <a:r>
              <a:rPr lang="en-US" dirty="0" smtClean="0"/>
              <a:t/>
            </a:r>
            <a:br>
              <a:rPr lang="en-US" dirty="0" smtClean="0"/>
            </a:br>
            <a:r>
              <a:rPr lang="en-US" dirty="0" smtClean="0"/>
              <a:t>4.</a:t>
            </a:r>
            <a:r>
              <a:rPr lang="zh-CN" altLang="en-US" dirty="0" smtClean="0"/>
              <a:t>调整</a:t>
            </a:r>
            <a:r>
              <a:rPr lang="en-US" dirty="0" err="1" smtClean="0"/>
              <a:t>bboss</a:t>
            </a:r>
            <a:r>
              <a:rPr lang="en-US" dirty="0" smtClean="0"/>
              <a:t>-persistent</a:t>
            </a:r>
            <a:r>
              <a:rPr lang="zh-CN" altLang="en-US" dirty="0" smtClean="0"/>
              <a:t>编译的</a:t>
            </a:r>
            <a:r>
              <a:rPr lang="en-US" dirty="0" err="1" smtClean="0"/>
              <a:t>jdk</a:t>
            </a:r>
            <a:r>
              <a:rPr lang="zh-CN" altLang="en-US" dirty="0" smtClean="0"/>
              <a:t>版本，其他工程不需要调整 </a:t>
            </a:r>
            <a:br>
              <a:rPr lang="zh-CN" altLang="en-US" dirty="0" smtClean="0"/>
            </a:br>
            <a:r>
              <a:rPr lang="zh-CN" altLang="en-US" dirty="0" smtClean="0"/>
              <a:t>找到</a:t>
            </a:r>
            <a:r>
              <a:rPr lang="en-US" altLang="zh-CN" dirty="0" smtClean="0">
                <a:hlinkClick r:id="rId3"/>
              </a:rPr>
              <a:t>/</a:t>
            </a:r>
            <a:r>
              <a:rPr lang="en-US" dirty="0" err="1" smtClean="0">
                <a:hlinkClick r:id="rId3"/>
              </a:rPr>
              <a:t>bboss</a:t>
            </a:r>
            <a:r>
              <a:rPr lang="en-US" dirty="0" smtClean="0">
                <a:hlinkClick r:id="rId3"/>
              </a:rPr>
              <a:t>-persistent/</a:t>
            </a:r>
            <a:r>
              <a:rPr lang="en-US" dirty="0" err="1" smtClean="0">
                <a:hlinkClick r:id="rId3"/>
              </a:rPr>
              <a:t>build.properties</a:t>
            </a:r>
            <a:r>
              <a:rPr lang="zh-CN" altLang="en-US" dirty="0" smtClean="0"/>
              <a:t>文件，找到以下内容： </a:t>
            </a:r>
            <a:br>
              <a:rPr lang="zh-CN" altLang="en-US" dirty="0" smtClean="0"/>
            </a:br>
            <a:r>
              <a:rPr lang="en-US" dirty="0" smtClean="0"/>
              <a:t>JDK=E:/environment/jdk1.5.0_06 </a:t>
            </a:r>
            <a:br>
              <a:rPr lang="en-US" dirty="0" smtClean="0"/>
            </a:br>
            <a:r>
              <a:rPr lang="zh-CN" altLang="en-US" dirty="0" smtClean="0"/>
              <a:t>将</a:t>
            </a:r>
            <a:r>
              <a:rPr lang="en-US" dirty="0" err="1" smtClean="0"/>
              <a:t>jdk</a:t>
            </a:r>
            <a:r>
              <a:rPr lang="zh-CN" altLang="en-US" dirty="0" smtClean="0"/>
              <a:t>的值修改为实际</a:t>
            </a:r>
            <a:r>
              <a:rPr lang="en-US" dirty="0" err="1" smtClean="0"/>
              <a:t>jdk</a:t>
            </a:r>
            <a:r>
              <a:rPr lang="en-US" dirty="0" smtClean="0"/>
              <a:t> 1.5</a:t>
            </a:r>
            <a:r>
              <a:rPr lang="zh-CN" altLang="en-US" dirty="0" smtClean="0"/>
              <a:t>对应的路径即</a:t>
            </a:r>
            <a:r>
              <a:rPr lang="zh-CN" altLang="en-US" dirty="0" smtClean="0"/>
              <a:t>可</a:t>
            </a:r>
            <a:endParaRPr lang="en-US" altLang="zh-CN" dirty="0" smtClean="0"/>
          </a:p>
          <a:p>
            <a:pPr>
              <a:buNone/>
            </a:pPr>
            <a:endParaRPr lang="en-US" altLang="zh-CN" dirty="0" smtClean="0"/>
          </a:p>
          <a:p>
            <a:pPr>
              <a:buNone/>
            </a:pPr>
            <a:r>
              <a:rPr lang="zh-CN" altLang="en-US" dirty="0" smtClean="0"/>
              <a:t>假定我们将源码下载到以下目录：</a:t>
            </a:r>
            <a:r>
              <a:rPr lang="en-US" altLang="zh-CN" dirty="0" smtClean="0"/>
              <a:t>D:\workspace\bbossgroups-3.5</a:t>
            </a:r>
            <a:r>
              <a:rPr lang="en-US" altLang="zh-CN" dirty="0" smtClean="0"/>
              <a:t>\</a:t>
            </a:r>
            <a:r>
              <a:rPr lang="zh-CN" altLang="en-US" dirty="0" smtClean="0"/>
              <a:t>，本章节以此目录为基础介绍</a:t>
            </a:r>
            <a:r>
              <a:rPr lang="en-US" altLang="zh-CN" dirty="0" err="1" smtClean="0"/>
              <a:t>bboss</a:t>
            </a:r>
            <a:r>
              <a:rPr lang="zh-CN" altLang="en-US" dirty="0" smtClean="0"/>
              <a:t>的</a:t>
            </a:r>
            <a:r>
              <a:rPr lang="en-US" altLang="zh-CN" dirty="0" smtClean="0"/>
              <a:t>ant</a:t>
            </a:r>
            <a:r>
              <a:rPr lang="zh-CN" altLang="en-US" dirty="0" smtClean="0"/>
              <a:t>构建方法</a:t>
            </a:r>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descr="C:\Documents and Settings\Administrator\Application Data\Tencent\Users\122054810\QQ\WinTemp\RichOle\U_FUD[DQE~OKF%GJ$BQV{B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5572125"/>
            <a:ext cx="74295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1"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428750"/>
            <a:ext cx="8229600" cy="614363"/>
          </a:xfrm>
        </p:spPr>
        <p:txBody>
          <a:bodyPr rtlCol="0">
            <a:normAutofit fontScale="55000" lnSpcReduction="20000"/>
          </a:bodyPr>
          <a:lstStyle/>
          <a:p>
            <a:pPr fontAlgn="auto">
              <a:spcAft>
                <a:spcPts val="0"/>
              </a:spcAft>
              <a:buFont typeface="Wingdings" pitchFamily="2" charset="2"/>
              <a:buChar char="Ø"/>
              <a:defRPr/>
            </a:pPr>
            <a:r>
              <a:rPr lang="zh-CN" altLang="en-US" dirty="0" smtClean="0"/>
              <a:t>配置</a:t>
            </a:r>
            <a:endParaRPr lang="en-US" altLang="zh-CN" dirty="0" smtClean="0"/>
          </a:p>
          <a:p>
            <a:pPr fontAlgn="auto">
              <a:spcAft>
                <a:spcPts val="0"/>
              </a:spcAft>
              <a:buFont typeface="Wingdings 2"/>
              <a:buNone/>
              <a:defRPr/>
            </a:pPr>
            <a:r>
              <a:rPr lang="zh-CN" altLang="en-US" dirty="0" smtClean="0"/>
              <a:t>语法简洁</a:t>
            </a:r>
            <a:endParaRPr lang="en-US" altLang="zh-CN" dirty="0" smtClean="0"/>
          </a:p>
          <a:p>
            <a:pPr fontAlgn="auto">
              <a:spcAft>
                <a:spcPts val="0"/>
              </a:spcAft>
              <a:buFont typeface="Wingdings 2"/>
              <a:buNone/>
              <a:defRPr/>
            </a:pPr>
            <a:endParaRPr lang="en-US" altLang="zh-CN" dirty="0" smtClean="0"/>
          </a:p>
          <a:p>
            <a:pPr fontAlgn="auto">
              <a:spcAft>
                <a:spcPts val="0"/>
              </a:spcAft>
              <a:buFont typeface="Wingdings" pitchFamily="2" charset="2"/>
              <a:buChar char="Ø"/>
              <a:defRPr/>
            </a:pPr>
            <a:endParaRPr lang="zh-CN" altLang="en-US" dirty="0"/>
          </a:p>
        </p:txBody>
      </p:sp>
      <p:pic>
        <p:nvPicPr>
          <p:cNvPr id="40963" name="Picture 3" descr="C:\Documents and Settings\Administrator\Application Data\Tencent\Users\122054810\QQ\WinTemp\RichOle\R5@US85NUJ4C2@ZF_7AS0%Y.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4357688"/>
            <a:ext cx="7800975"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2" name="Picture 2" descr="C:\Documents and Settings\Administrator\Application Data\Tencent\Users\122054810\QQ\WinTemp\RichOle\212BMY}O%H68%LZTCM68FBB.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428750" y="1500188"/>
            <a:ext cx="7786688" cy="3357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8905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963"/>
                                        </p:tgtEl>
                                        <p:attrNameLst>
                                          <p:attrName>style.visibility</p:attrName>
                                        </p:attrNameLst>
                                      </p:cBhvr>
                                      <p:to>
                                        <p:strVal val="visible"/>
                                      </p:to>
                                    </p:set>
                                    <p:animEffect transition="in" filter="blinds(horizontal)">
                                      <p:cBhvr>
                                        <p:cTn id="13" dur="500"/>
                                        <p:tgtEl>
                                          <p:spTgt spid="409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0964"/>
                                        </p:tgtEl>
                                        <p:attrNameLst>
                                          <p:attrName>style.visibility</p:attrName>
                                        </p:attrNameLst>
                                      </p:cBhvr>
                                      <p:to>
                                        <p:strVal val="visible"/>
                                      </p:to>
                                    </p:set>
                                    <p:anim calcmode="lin" valueType="num">
                                      <p:cBhvr additive="base">
                                        <p:cTn id="18" dur="500" fill="hold"/>
                                        <p:tgtEl>
                                          <p:spTgt spid="40964"/>
                                        </p:tgtEl>
                                        <p:attrNameLst>
                                          <p:attrName>ppt_x</p:attrName>
                                        </p:attrNameLst>
                                      </p:cBhvr>
                                      <p:tavLst>
                                        <p:tav tm="0">
                                          <p:val>
                                            <p:strVal val="#ppt_x"/>
                                          </p:val>
                                        </p:tav>
                                        <p:tav tm="100000">
                                          <p:val>
                                            <p:strVal val="#ppt_x"/>
                                          </p:val>
                                        </p:tav>
                                      </p:tavLst>
                                    </p:anim>
                                    <p:anim calcmode="lin" valueType="num">
                                      <p:cBhvr additive="base">
                                        <p:cTn id="19"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92500" lnSpcReduction="10000"/>
          </a:bodyPr>
          <a:lstStyle/>
          <a:p>
            <a:pPr>
              <a:buNone/>
            </a:pPr>
            <a:r>
              <a:rPr lang="en-US" altLang="zh-CN" dirty="0" smtClean="0"/>
              <a:t>ant</a:t>
            </a:r>
            <a:r>
              <a:rPr lang="zh-CN" altLang="en-US" dirty="0" smtClean="0"/>
              <a:t>构建属性配置文件：</a:t>
            </a:r>
            <a:endParaRPr lang="en-US" altLang="zh-CN" dirty="0" smtClean="0"/>
          </a:p>
          <a:p>
            <a:pPr>
              <a:buNone/>
            </a:pPr>
            <a:r>
              <a:rPr lang="en-US" altLang="zh-CN" dirty="0" smtClean="0"/>
              <a:t>D:\workspace\bbossgroups-3.5\antbuildall\build.properties</a:t>
            </a:r>
          </a:p>
          <a:p>
            <a:pPr>
              <a:buNone/>
            </a:pPr>
            <a:r>
              <a:rPr lang="zh-CN" altLang="en-US" dirty="0" smtClean="0"/>
              <a:t>可以用来配置需要构建的各个工程的目录信息和对于构建的</a:t>
            </a:r>
            <a:r>
              <a:rPr lang="en-US" altLang="zh-CN" dirty="0" smtClean="0"/>
              <a:t>jar</a:t>
            </a:r>
            <a:r>
              <a:rPr lang="zh-CN" altLang="en-US" dirty="0" smtClean="0"/>
              <a:t>是否需要同步发布到各个工程的</a:t>
            </a:r>
            <a:r>
              <a:rPr lang="en-US" altLang="zh-CN" dirty="0" err="1" smtClean="0"/>
              <a:t>svn</a:t>
            </a:r>
            <a:r>
              <a:rPr lang="zh-CN" altLang="en-US" dirty="0" smtClean="0"/>
              <a:t>配置库</a:t>
            </a:r>
            <a:endParaRPr lang="en-US" altLang="zh-CN" dirty="0" smtClean="0"/>
          </a:p>
          <a:p>
            <a:pPr>
              <a:buNone/>
            </a:pPr>
            <a:r>
              <a:rPr lang="en-US" altLang="zh-CN" dirty="0" smtClean="0"/>
              <a:t>update-</a:t>
            </a:r>
            <a:r>
              <a:rPr lang="en-US" altLang="zh-CN" dirty="0" err="1" smtClean="0"/>
              <a:t>svn</a:t>
            </a:r>
            <a:r>
              <a:rPr lang="en-US" altLang="zh-CN" dirty="0" smtClean="0"/>
              <a:t>=false //true</a:t>
            </a:r>
            <a:r>
              <a:rPr lang="zh-CN" altLang="en-US" dirty="0" smtClean="0"/>
              <a:t>更新，</a:t>
            </a:r>
            <a:r>
              <a:rPr lang="en-US" altLang="zh-CN" dirty="0" smtClean="0"/>
              <a:t>false</a:t>
            </a:r>
            <a:r>
              <a:rPr lang="zh-CN" altLang="en-US" dirty="0" smtClean="0"/>
              <a:t>不更新</a:t>
            </a:r>
            <a:endParaRPr lang="en-US" altLang="zh-CN" dirty="0" smtClean="0"/>
          </a:p>
          <a:p>
            <a:pPr>
              <a:buNone/>
            </a:pPr>
            <a:r>
              <a:rPr lang="en-US" altLang="zh-CN" dirty="0" smtClean="0"/>
              <a:t>Ant</a:t>
            </a:r>
            <a:r>
              <a:rPr lang="zh-CN" altLang="en-US" dirty="0" smtClean="0"/>
              <a:t>构建文件：</a:t>
            </a:r>
            <a:endParaRPr lang="en-US" altLang="zh-CN" dirty="0" smtClean="0"/>
          </a:p>
          <a:p>
            <a:pPr>
              <a:buNone/>
            </a:pPr>
            <a:r>
              <a:rPr lang="en-US" altLang="zh-CN" dirty="0" smtClean="0"/>
              <a:t>D:\workspace\bbossgroups-3.5\antbuildall\build.xml</a:t>
            </a:r>
          </a:p>
          <a:p>
            <a:pPr>
              <a:buNone/>
            </a:pPr>
            <a:r>
              <a:rPr lang="zh-CN" altLang="en-US" dirty="0" smtClean="0"/>
              <a:t>包含了所有的构建任务和</a:t>
            </a:r>
            <a:r>
              <a:rPr lang="en-US" altLang="zh-CN" dirty="0" err="1" smtClean="0"/>
              <a:t>svn</a:t>
            </a:r>
            <a:r>
              <a:rPr lang="zh-CN" altLang="en-US" dirty="0" smtClean="0"/>
              <a:t>操作任务</a:t>
            </a:r>
            <a:endParaRPr lang="en-US" altLang="zh-CN" dirty="0" smtClean="0"/>
          </a:p>
          <a:p>
            <a:pPr>
              <a:buNone/>
            </a:pPr>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a:bodyPr>
          <a:lstStyle/>
          <a:p>
            <a:pPr>
              <a:buNone/>
            </a:pPr>
            <a:r>
              <a:rPr lang="en-US" altLang="zh-CN" dirty="0" smtClean="0"/>
              <a:t>Ant</a:t>
            </a:r>
            <a:r>
              <a:rPr lang="zh-CN" altLang="en-US" dirty="0" smtClean="0"/>
              <a:t>和依赖的</a:t>
            </a:r>
            <a:r>
              <a:rPr lang="en-US" altLang="zh-CN" dirty="0" err="1" smtClean="0"/>
              <a:t>svn</a:t>
            </a:r>
            <a:r>
              <a:rPr lang="zh-CN" altLang="en-US" dirty="0" smtClean="0"/>
              <a:t>插件已经包含在以下目录中：</a:t>
            </a:r>
            <a:endParaRPr lang="en-US" altLang="zh-CN" dirty="0" smtClean="0"/>
          </a:p>
          <a:p>
            <a:pPr>
              <a:buNone/>
            </a:pPr>
            <a:r>
              <a:rPr lang="en-US" altLang="zh-CN" dirty="0" smtClean="0"/>
              <a:t>D:\workspace\bbossgroups-3.5\apache-ant-1.7.1</a:t>
            </a:r>
            <a:endParaRPr lang="en-US" altLang="zh-CN" dirty="0" smtClean="0"/>
          </a:p>
          <a:p>
            <a:pPr>
              <a:buNone/>
            </a:pPr>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77500" lnSpcReduction="20000"/>
          </a:bodyPr>
          <a:lstStyle/>
          <a:p>
            <a:pPr>
              <a:buNone/>
            </a:pPr>
            <a:r>
              <a:rPr lang="zh-CN" altLang="en-US" dirty="0" smtClean="0"/>
              <a:t>整体构建指令：</a:t>
            </a:r>
            <a:endParaRPr lang="en-US" altLang="zh-CN" dirty="0" smtClean="0"/>
          </a:p>
          <a:p>
            <a:pPr>
              <a:buNone/>
            </a:pPr>
            <a:r>
              <a:rPr lang="en-US" altLang="zh-CN" dirty="0" smtClean="0"/>
              <a:t>D:\</a:t>
            </a:r>
            <a:r>
              <a:rPr lang="en-US" altLang="zh-CN" dirty="0" smtClean="0"/>
              <a:t>workspace\bbossgroups-3.5\antbuildall\build-all.bat</a:t>
            </a:r>
          </a:p>
          <a:p>
            <a:pPr>
              <a:buNone/>
            </a:pPr>
            <a:endParaRPr lang="en-US" altLang="zh-CN" dirty="0" smtClean="0"/>
          </a:p>
          <a:p>
            <a:pPr>
              <a:buNone/>
            </a:pPr>
            <a:r>
              <a:rPr lang="zh-CN" altLang="en-US" dirty="0" smtClean="0"/>
              <a:t>构建发布的文件会包含在</a:t>
            </a:r>
            <a:endParaRPr lang="en-US" altLang="zh-CN" dirty="0" smtClean="0"/>
          </a:p>
          <a:p>
            <a:pPr>
              <a:buNone/>
            </a:pPr>
            <a:r>
              <a:rPr lang="en-US" altLang="zh-CN" dirty="0" smtClean="0"/>
              <a:t>D:\</a:t>
            </a:r>
            <a:r>
              <a:rPr lang="en-US" altLang="zh-CN" dirty="0" smtClean="0"/>
              <a:t>workspace\bbossgroups-3.5\distrib</a:t>
            </a:r>
            <a:r>
              <a:rPr lang="zh-CN" altLang="en-US" dirty="0" smtClean="0"/>
              <a:t>目录下</a:t>
            </a:r>
            <a:endParaRPr lang="en-US" altLang="zh-CN" dirty="0" smtClean="0"/>
          </a:p>
          <a:p>
            <a:pPr>
              <a:buNone/>
            </a:pPr>
            <a:endParaRPr lang="en-US" altLang="zh-CN" dirty="0" smtClean="0"/>
          </a:p>
          <a:p>
            <a:pPr>
              <a:buNone/>
            </a:pPr>
            <a:r>
              <a:rPr lang="zh-CN" altLang="en-US" dirty="0" smtClean="0"/>
              <a:t>特别申明：</a:t>
            </a:r>
            <a:r>
              <a:rPr lang="en-US" altLang="zh-CN" dirty="0" err="1" smtClean="0"/>
              <a:t>bboss</a:t>
            </a:r>
            <a:r>
              <a:rPr lang="zh-CN" altLang="en-US" dirty="0" smtClean="0"/>
              <a:t>的工程需要</a:t>
            </a:r>
            <a:r>
              <a:rPr lang="en-US" altLang="zh-CN" dirty="0" err="1" smtClean="0"/>
              <a:t>jdk</a:t>
            </a:r>
            <a:r>
              <a:rPr lang="en-US" altLang="zh-CN" dirty="0" smtClean="0"/>
              <a:t> 1.6</a:t>
            </a:r>
            <a:r>
              <a:rPr lang="zh-CN" altLang="en-US" dirty="0" smtClean="0"/>
              <a:t>以上版本，事先安装好</a:t>
            </a:r>
            <a:r>
              <a:rPr lang="en-US" altLang="zh-CN" dirty="0" err="1" smtClean="0"/>
              <a:t>jdk</a:t>
            </a:r>
            <a:r>
              <a:rPr lang="en-US" altLang="zh-CN" dirty="0" smtClean="0"/>
              <a:t> 1.6</a:t>
            </a:r>
            <a:r>
              <a:rPr lang="zh-CN" altLang="en-US" dirty="0" smtClean="0"/>
              <a:t>并将其路径配置到环境变量中。但是</a:t>
            </a:r>
            <a:r>
              <a:rPr lang="en-US" altLang="zh-CN" dirty="0" err="1" smtClean="0"/>
              <a:t>bboss</a:t>
            </a:r>
            <a:r>
              <a:rPr lang="en-US" altLang="zh-CN" dirty="0" smtClean="0"/>
              <a:t>-persistent</a:t>
            </a:r>
            <a:r>
              <a:rPr lang="zh-CN" altLang="en-US" dirty="0" smtClean="0"/>
              <a:t>的构建依赖于</a:t>
            </a:r>
            <a:r>
              <a:rPr lang="en-US" altLang="zh-CN" dirty="0" err="1" smtClean="0"/>
              <a:t>jdk</a:t>
            </a:r>
            <a:r>
              <a:rPr lang="en-US" altLang="zh-CN" dirty="0" smtClean="0"/>
              <a:t> 1.5</a:t>
            </a:r>
            <a:r>
              <a:rPr lang="zh-CN" altLang="en-US" dirty="0" smtClean="0"/>
              <a:t>，构建之前需要安装好</a:t>
            </a:r>
            <a:r>
              <a:rPr lang="en-US" altLang="zh-CN" dirty="0" err="1" smtClean="0"/>
              <a:t>jdk</a:t>
            </a:r>
            <a:r>
              <a:rPr lang="en-US" altLang="zh-CN" dirty="0" smtClean="0"/>
              <a:t> 1.5 </a:t>
            </a:r>
            <a:r>
              <a:rPr lang="zh-CN" altLang="en-US" dirty="0" smtClean="0"/>
              <a:t>并在属性文件</a:t>
            </a:r>
            <a:r>
              <a:rPr lang="en-US" altLang="zh-CN" dirty="0" smtClean="0"/>
              <a:t>D:\</a:t>
            </a:r>
            <a:r>
              <a:rPr lang="en-US" altLang="zh-CN" dirty="0" smtClean="0"/>
              <a:t>workspace\bbossgroups-3.5\bboss-persistent\build.properties</a:t>
            </a:r>
            <a:r>
              <a:rPr lang="zh-CN" altLang="en-US" dirty="0" smtClean="0"/>
              <a:t>中的指定</a:t>
            </a:r>
            <a:r>
              <a:rPr lang="en-US" altLang="zh-CN" dirty="0" err="1" smtClean="0"/>
              <a:t>jdk</a:t>
            </a:r>
            <a:r>
              <a:rPr lang="en-US" altLang="zh-CN" dirty="0" smtClean="0"/>
              <a:t> 1.5</a:t>
            </a:r>
            <a:r>
              <a:rPr lang="zh-CN" altLang="en-US" dirty="0" smtClean="0"/>
              <a:t>安装的实际路径：</a:t>
            </a:r>
            <a:endParaRPr lang="en-US" altLang="zh-CN" dirty="0" smtClean="0"/>
          </a:p>
          <a:p>
            <a:pPr>
              <a:buNone/>
            </a:pPr>
            <a:r>
              <a:rPr lang="en-US" altLang="zh-CN" dirty="0" smtClean="0"/>
              <a:t>JDK=C:/Program Files/Java/jdk1.5.0_10</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92500"/>
          </a:bodyPr>
          <a:lstStyle/>
          <a:p>
            <a:pPr>
              <a:buNone/>
            </a:pPr>
            <a:r>
              <a:rPr lang="zh-CN" altLang="en-US" dirty="0" smtClean="0"/>
              <a:t>单独构建</a:t>
            </a:r>
            <a:r>
              <a:rPr lang="en-US" altLang="zh-CN" dirty="0" err="1" smtClean="0"/>
              <a:t>Util</a:t>
            </a:r>
            <a:r>
              <a:rPr lang="zh-CN" altLang="en-US" dirty="0" smtClean="0"/>
              <a:t>工程指令：</a:t>
            </a:r>
            <a:endParaRPr lang="en-US" altLang="zh-CN" dirty="0" smtClean="0"/>
          </a:p>
          <a:p>
            <a:pPr>
              <a:buNone/>
            </a:pPr>
            <a:r>
              <a:rPr lang="en-US" altLang="zh-CN" dirty="0" smtClean="0"/>
              <a:t>D</a:t>
            </a:r>
            <a:r>
              <a:rPr lang="en-US" altLang="zh-CN" dirty="0" smtClean="0"/>
              <a:t>:\</a:t>
            </a:r>
            <a:r>
              <a:rPr lang="en-US" altLang="zh-CN" dirty="0" smtClean="0"/>
              <a:t>workspace\bbossgroups-3.5\antbuildall\build-bboss-util.bat</a:t>
            </a:r>
          </a:p>
          <a:p>
            <a:pPr>
              <a:buNone/>
            </a:pPr>
            <a:r>
              <a:rPr lang="zh-CN" altLang="en-US" dirty="0" smtClean="0"/>
              <a:t>构建发布的文件存放目录：</a:t>
            </a:r>
            <a:endParaRPr lang="en-US" altLang="zh-CN" dirty="0" smtClean="0"/>
          </a:p>
          <a:p>
            <a:pPr>
              <a:buNone/>
            </a:pPr>
            <a:r>
              <a:rPr lang="en-US" altLang="zh-CN" dirty="0" smtClean="0"/>
              <a:t>D:\</a:t>
            </a:r>
            <a:r>
              <a:rPr lang="en-US" altLang="zh-CN" dirty="0" smtClean="0"/>
              <a:t>workspace\bbossgroups-3.5\bboss-util\distrib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a:p>
            <a:pPr>
              <a:buNone/>
            </a:pPr>
            <a:endParaRPr lang="en-US" altLang="zh-CN" dirty="0" smtClean="0"/>
          </a:p>
          <a:p>
            <a:pPr>
              <a:buNone/>
            </a:pPr>
            <a:endParaRPr lang="en-US" altLang="zh-CN" dirty="0" smtClean="0"/>
          </a:p>
          <a:p>
            <a:pPr>
              <a:buNone/>
            </a:pPr>
            <a:endParaRPr lang="en-US" altLang="zh-CN" dirty="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92500" lnSpcReduction="10000"/>
          </a:bodyPr>
          <a:lstStyle/>
          <a:p>
            <a:pPr>
              <a:buNone/>
            </a:pPr>
            <a:r>
              <a:rPr lang="zh-CN" altLang="en-US" dirty="0" smtClean="0"/>
              <a:t>单独构建标签库工程指令：</a:t>
            </a:r>
            <a:endParaRPr lang="en-US" altLang="zh-CN" dirty="0" smtClean="0"/>
          </a:p>
          <a:p>
            <a:pPr>
              <a:buNone/>
            </a:pPr>
            <a:r>
              <a:rPr lang="en-US" altLang="zh-CN" dirty="0" smtClean="0"/>
              <a:t>D</a:t>
            </a:r>
            <a:r>
              <a:rPr lang="en-US" altLang="zh-CN" dirty="0" smtClean="0"/>
              <a:t>:\workspace\bbossgroups-3.5\antbuildall\build-bboss-taglib.bat</a:t>
            </a:r>
            <a:endParaRPr lang="en-US" altLang="zh-CN" dirty="0" smtClean="0"/>
          </a:p>
          <a:p>
            <a:pPr>
              <a:buNone/>
            </a:pPr>
            <a:endParaRPr lang="en-US" altLang="zh-CN" dirty="0" smtClean="0"/>
          </a:p>
          <a:p>
            <a:pPr>
              <a:buNone/>
            </a:pPr>
            <a:r>
              <a:rPr lang="zh-CN" altLang="en-US" dirty="0" smtClean="0"/>
              <a:t>构建发布的文件存放目录：</a:t>
            </a:r>
            <a:endParaRPr lang="en-US" altLang="zh-CN" dirty="0" smtClean="0"/>
          </a:p>
          <a:p>
            <a:pPr>
              <a:buNone/>
            </a:pPr>
            <a:r>
              <a:rPr lang="en-US" altLang="zh-CN" dirty="0" smtClean="0"/>
              <a:t>D:\workspace\bbossgroups-3.5\bboss-taglib\distrib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92500" lnSpcReduction="10000"/>
          </a:bodyPr>
          <a:lstStyle/>
          <a:p>
            <a:pPr>
              <a:buNone/>
            </a:pPr>
            <a:r>
              <a:rPr lang="zh-CN" altLang="en-US" dirty="0" smtClean="0"/>
              <a:t>单独构建</a:t>
            </a:r>
            <a:r>
              <a:rPr lang="en-US" altLang="zh-CN" dirty="0" err="1" smtClean="0"/>
              <a:t>bboss</a:t>
            </a:r>
            <a:r>
              <a:rPr lang="en-US" altLang="zh-CN" dirty="0" smtClean="0"/>
              <a:t> </a:t>
            </a:r>
            <a:r>
              <a:rPr lang="zh-CN" altLang="en-US" dirty="0" smtClean="0"/>
              <a:t>序列化工程指令：</a:t>
            </a:r>
            <a:endParaRPr lang="en-US" altLang="zh-CN" dirty="0" smtClean="0"/>
          </a:p>
          <a:p>
            <a:pPr>
              <a:buNone/>
            </a:pPr>
            <a:r>
              <a:rPr lang="en-US" altLang="zh-CN" dirty="0" smtClean="0"/>
              <a:t>D</a:t>
            </a:r>
            <a:r>
              <a:rPr lang="en-US" altLang="zh-CN" dirty="0" smtClean="0"/>
              <a:t>:\workspace\bbossgroups-3.5\antbuildall\build-bboss-soa.bat</a:t>
            </a:r>
            <a:endParaRPr lang="en-US" altLang="zh-CN" dirty="0" smtClean="0"/>
          </a:p>
          <a:p>
            <a:pPr>
              <a:buNone/>
            </a:pPr>
            <a:endParaRPr lang="en-US" altLang="zh-CN" dirty="0" smtClean="0"/>
          </a:p>
          <a:p>
            <a:pPr>
              <a:buNone/>
            </a:pPr>
            <a:r>
              <a:rPr lang="zh-CN" altLang="en-US" dirty="0" smtClean="0"/>
              <a:t>构建发布的文件存放目录：</a:t>
            </a:r>
            <a:endParaRPr lang="en-US" altLang="zh-CN" dirty="0" smtClean="0"/>
          </a:p>
          <a:p>
            <a:pPr>
              <a:buNone/>
            </a:pPr>
            <a:r>
              <a:rPr lang="en-US" altLang="zh-CN" dirty="0" smtClean="0"/>
              <a:t>D:\</a:t>
            </a:r>
            <a:r>
              <a:rPr lang="en-US" altLang="zh-CN" dirty="0" smtClean="0"/>
              <a:t>workspace\bbossgroups-3.5\bboss-soa\distrib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92500"/>
          </a:bodyPr>
          <a:lstStyle/>
          <a:p>
            <a:pPr>
              <a:buNone/>
            </a:pPr>
            <a:r>
              <a:rPr lang="zh-CN" altLang="en-US" dirty="0" smtClean="0"/>
              <a:t>单独构建</a:t>
            </a:r>
            <a:r>
              <a:rPr lang="en-US" altLang="zh-CN" dirty="0" err="1" smtClean="0"/>
              <a:t>bboss</a:t>
            </a:r>
            <a:r>
              <a:rPr lang="en-US" altLang="zh-CN" dirty="0" smtClean="0"/>
              <a:t> </a:t>
            </a:r>
            <a:r>
              <a:rPr lang="en-US" altLang="zh-CN" dirty="0" err="1" smtClean="0"/>
              <a:t>mvc</a:t>
            </a:r>
            <a:r>
              <a:rPr lang="zh-CN" altLang="en-US" dirty="0" smtClean="0"/>
              <a:t>工程指令：</a:t>
            </a:r>
            <a:endParaRPr lang="en-US" altLang="zh-CN" dirty="0" smtClean="0"/>
          </a:p>
          <a:p>
            <a:pPr>
              <a:buNone/>
            </a:pPr>
            <a:r>
              <a:rPr lang="en-US" altLang="zh-CN" dirty="0" smtClean="0"/>
              <a:t>D:\workspace\bbossgroups-3.5\antbuildall\build-bboss-mvc-only.bat</a:t>
            </a:r>
            <a:endParaRPr lang="en-US" altLang="zh-CN" dirty="0" smtClean="0"/>
          </a:p>
          <a:p>
            <a:pPr>
              <a:buNone/>
            </a:pPr>
            <a:r>
              <a:rPr lang="zh-CN" altLang="en-US" dirty="0" smtClean="0"/>
              <a:t>构建发布的文件存放目录：</a:t>
            </a:r>
            <a:endParaRPr lang="en-US" altLang="zh-CN" dirty="0" smtClean="0"/>
          </a:p>
          <a:p>
            <a:pPr>
              <a:buNone/>
            </a:pPr>
            <a:r>
              <a:rPr lang="en-US" altLang="zh-CN" dirty="0" smtClean="0"/>
              <a:t>D:\</a:t>
            </a:r>
            <a:r>
              <a:rPr lang="en-US" altLang="zh-CN" dirty="0" smtClean="0"/>
              <a:t>workspace\bbossgroups-3.5\bboss-mvc\distrib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229600" cy="5257800"/>
          </a:xfrm>
        </p:spPr>
        <p:txBody>
          <a:bodyPr>
            <a:normAutofit fontScale="92500"/>
          </a:bodyPr>
          <a:lstStyle/>
          <a:p>
            <a:pPr>
              <a:buNone/>
            </a:pPr>
            <a:r>
              <a:rPr lang="zh-CN" altLang="en-US" dirty="0" smtClean="0"/>
              <a:t>单独构建</a:t>
            </a:r>
            <a:r>
              <a:rPr lang="en-US" altLang="zh-CN" dirty="0" err="1" smtClean="0"/>
              <a:t>bboss</a:t>
            </a:r>
            <a:r>
              <a:rPr lang="en-US" altLang="zh-CN" dirty="0" smtClean="0"/>
              <a:t> </a:t>
            </a:r>
            <a:r>
              <a:rPr lang="zh-CN" altLang="en-US" dirty="0" smtClean="0"/>
              <a:t>分布式事件工程指令：</a:t>
            </a:r>
            <a:endParaRPr lang="en-US" altLang="zh-CN" dirty="0" smtClean="0"/>
          </a:p>
          <a:p>
            <a:pPr>
              <a:buNone/>
            </a:pPr>
            <a:r>
              <a:rPr lang="en-US" altLang="zh-CN" dirty="0" smtClean="0"/>
              <a:t>D:\workspace\bbossgroups-3.5\antbuildall\build-bboss-event-only.bat</a:t>
            </a:r>
            <a:endParaRPr lang="en-US" altLang="zh-CN" dirty="0" smtClean="0"/>
          </a:p>
          <a:p>
            <a:pPr>
              <a:buNone/>
            </a:pPr>
            <a:r>
              <a:rPr lang="zh-CN" altLang="en-US" dirty="0" smtClean="0"/>
              <a:t>构建发布的文件存放目录：</a:t>
            </a:r>
            <a:endParaRPr lang="en-US" altLang="zh-CN" dirty="0" smtClean="0"/>
          </a:p>
          <a:p>
            <a:pPr>
              <a:buNone/>
            </a:pPr>
            <a:r>
              <a:rPr lang="en-US" altLang="zh-CN" dirty="0" smtClean="0"/>
              <a:t>D:\</a:t>
            </a:r>
            <a:r>
              <a:rPr lang="en-US" altLang="zh-CN" dirty="0" smtClean="0"/>
              <a:t>workspace\bbossgroups-3.5\bbossevent\distrib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57200" y="1600200"/>
            <a:ext cx="8115328" cy="5257800"/>
          </a:xfrm>
        </p:spPr>
        <p:txBody>
          <a:bodyPr>
            <a:normAutofit fontScale="92500"/>
          </a:bodyPr>
          <a:lstStyle/>
          <a:p>
            <a:pPr>
              <a:buNone/>
            </a:pPr>
            <a:r>
              <a:rPr lang="zh-CN" altLang="en-US" dirty="0" smtClean="0"/>
              <a:t>单独构建</a:t>
            </a:r>
            <a:r>
              <a:rPr lang="en-US" altLang="zh-CN" dirty="0" err="1" smtClean="0"/>
              <a:t>bboss</a:t>
            </a:r>
            <a:r>
              <a:rPr lang="en-US" altLang="zh-CN" dirty="0" smtClean="0"/>
              <a:t> </a:t>
            </a:r>
            <a:r>
              <a:rPr lang="en-US" altLang="zh-CN" dirty="0" err="1" smtClean="0"/>
              <a:t>aop</a:t>
            </a:r>
            <a:r>
              <a:rPr lang="en-US" altLang="zh-CN" dirty="0" smtClean="0"/>
              <a:t>/</a:t>
            </a:r>
            <a:r>
              <a:rPr lang="en-US" altLang="zh-CN" dirty="0" err="1" smtClean="0"/>
              <a:t>ioc</a:t>
            </a:r>
            <a:r>
              <a:rPr lang="zh-CN" altLang="en-US" dirty="0" smtClean="0"/>
              <a:t>工程指令：</a:t>
            </a:r>
            <a:endParaRPr lang="en-US" altLang="zh-CN" dirty="0" smtClean="0"/>
          </a:p>
          <a:p>
            <a:pPr>
              <a:buNone/>
            </a:pPr>
            <a:r>
              <a:rPr lang="en-US" altLang="zh-CN" dirty="0" smtClean="0"/>
              <a:t>D:\workspace\bbossgroups-3.5\antbuildall\build-bboss-aop-only.bat</a:t>
            </a:r>
            <a:endParaRPr lang="en-US" altLang="zh-CN" dirty="0" smtClean="0"/>
          </a:p>
          <a:p>
            <a:pPr>
              <a:buNone/>
            </a:pPr>
            <a:r>
              <a:rPr lang="zh-CN" altLang="en-US" dirty="0" smtClean="0"/>
              <a:t>构建发布的文件存放目录：</a:t>
            </a:r>
            <a:endParaRPr lang="en-US" altLang="zh-CN" dirty="0" smtClean="0"/>
          </a:p>
          <a:p>
            <a:pPr>
              <a:buNone/>
            </a:pPr>
            <a:r>
              <a:rPr lang="en-US" altLang="zh-CN" dirty="0" smtClean="0"/>
              <a:t>D:\</a:t>
            </a:r>
            <a:r>
              <a:rPr lang="en-US" altLang="zh-CN" dirty="0" smtClean="0"/>
              <a:t>workspace\bbossgroups-3.5\bbossaop\distrib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28596" y="1285860"/>
            <a:ext cx="8115328" cy="5257800"/>
          </a:xfrm>
        </p:spPr>
        <p:txBody>
          <a:bodyPr>
            <a:normAutofit fontScale="92500"/>
          </a:bodyPr>
          <a:lstStyle/>
          <a:p>
            <a:pPr>
              <a:buNone/>
            </a:pPr>
            <a:r>
              <a:rPr lang="zh-CN" altLang="en-US" dirty="0" smtClean="0"/>
              <a:t>单独构建</a:t>
            </a:r>
            <a:r>
              <a:rPr lang="en-US" altLang="zh-CN" dirty="0" err="1" smtClean="0"/>
              <a:t>bboss</a:t>
            </a:r>
            <a:r>
              <a:rPr lang="en-US" altLang="zh-CN" dirty="0" smtClean="0"/>
              <a:t> </a:t>
            </a:r>
            <a:r>
              <a:rPr lang="zh-CN" altLang="en-US" dirty="0" smtClean="0"/>
              <a:t>持久层工程指令：</a:t>
            </a:r>
            <a:endParaRPr lang="en-US" altLang="zh-CN" dirty="0" smtClean="0"/>
          </a:p>
          <a:p>
            <a:pPr>
              <a:buNone/>
            </a:pPr>
            <a:r>
              <a:rPr lang="en-US" altLang="zh-CN" dirty="0" smtClean="0"/>
              <a:t>D</a:t>
            </a:r>
            <a:r>
              <a:rPr lang="en-US" altLang="zh-CN" dirty="0" smtClean="0"/>
              <a:t>:\workspace\bbossgroups-3.5\antbuildall\build-bboss-persistent.bat</a:t>
            </a:r>
            <a:endParaRPr lang="en-US" altLang="zh-CN" dirty="0" smtClean="0"/>
          </a:p>
          <a:p>
            <a:pPr>
              <a:buNone/>
            </a:pPr>
            <a:r>
              <a:rPr lang="zh-CN" altLang="en-US" dirty="0" smtClean="0"/>
              <a:t>构建发布的文件存放目录：</a:t>
            </a:r>
            <a:endParaRPr lang="en-US" altLang="zh-CN" dirty="0" smtClean="0"/>
          </a:p>
          <a:p>
            <a:pPr>
              <a:buNone/>
            </a:pPr>
            <a:r>
              <a:rPr lang="en-US" altLang="zh-CN" dirty="0" smtClean="0"/>
              <a:t>D:\</a:t>
            </a:r>
            <a:r>
              <a:rPr lang="en-US" altLang="zh-CN" dirty="0" smtClean="0"/>
              <a:t>workspace\bbossgroups-3.5\bboss-persistent\distrib</a:t>
            </a:r>
          </a:p>
          <a:p>
            <a:pPr>
              <a:buNone/>
            </a:pPr>
            <a:r>
              <a:rPr lang="zh-CN" altLang="en-US" dirty="0" smtClean="0"/>
              <a:t>附加操作：</a:t>
            </a:r>
            <a:endParaRPr lang="en-US" altLang="zh-CN" dirty="0" smtClean="0"/>
          </a:p>
          <a:p>
            <a:pPr>
              <a:buNone/>
            </a:pPr>
            <a:r>
              <a:rPr lang="zh-CN" altLang="en-US" dirty="0" smtClean="0"/>
              <a:t>将发布的</a:t>
            </a:r>
            <a:r>
              <a:rPr lang="en-US" altLang="zh-CN" dirty="0" smtClean="0"/>
              <a:t>jar</a:t>
            </a:r>
            <a:r>
              <a:rPr lang="zh-CN" altLang="en-US" dirty="0" smtClean="0"/>
              <a:t>文件更新的其他依赖工程的</a:t>
            </a:r>
            <a:r>
              <a:rPr lang="en-US" altLang="zh-CN" dirty="0" smtClean="0"/>
              <a:t>lib</a:t>
            </a:r>
            <a:r>
              <a:rPr lang="zh-CN" altLang="en-US" dirty="0" smtClean="0"/>
              <a:t>目录中，如果开启了</a:t>
            </a:r>
            <a:r>
              <a:rPr lang="en-US" altLang="zh-CN" dirty="0" err="1" smtClean="0"/>
              <a:t>svn</a:t>
            </a:r>
            <a:r>
              <a:rPr lang="zh-CN" altLang="en-US" dirty="0" smtClean="0"/>
              <a:t>更新开关，会同时更新各个依赖工程的</a:t>
            </a:r>
            <a:r>
              <a:rPr lang="en-US" altLang="zh-CN" dirty="0" err="1" smtClean="0"/>
              <a:t>svn</a:t>
            </a:r>
            <a:r>
              <a:rPr lang="zh-CN" altLang="en-US" dirty="0" smtClean="0"/>
              <a:t>配置库中的相关文件版本。</a:t>
            </a:r>
            <a:endParaRPr lang="en-US" altLang="zh-CN"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428750"/>
            <a:ext cx="8229600" cy="614363"/>
          </a:xfrm>
        </p:spPr>
        <p:txBody>
          <a:bodyPr rtlCol="0">
            <a:normAutofit fontScale="55000" lnSpcReduction="20000"/>
          </a:bodyPr>
          <a:lstStyle/>
          <a:p>
            <a:pPr fontAlgn="auto">
              <a:spcAft>
                <a:spcPts val="0"/>
              </a:spcAft>
              <a:buFont typeface="Wingdings 2"/>
              <a:buNone/>
              <a:defRPr/>
            </a:pPr>
            <a:r>
              <a:rPr lang="zh-CN" altLang="en-US" dirty="0" smtClean="0"/>
              <a:t>两个重要组件</a:t>
            </a:r>
            <a:endParaRPr lang="en-US" altLang="zh-CN" dirty="0" smtClean="0"/>
          </a:p>
          <a:p>
            <a:pPr fontAlgn="auto">
              <a:spcAft>
                <a:spcPts val="0"/>
              </a:spcAft>
              <a:buFont typeface="Wingdings 2"/>
              <a:buNone/>
              <a:defRPr/>
            </a:pPr>
            <a:r>
              <a:rPr lang="en-US" altLang="zh-CN" dirty="0" err="1" smtClean="0"/>
              <a:t>org.frameworkset.spi.ApplicationContext</a:t>
            </a:r>
            <a:endParaRPr lang="zh-CN" altLang="en-US" dirty="0" smtClean="0"/>
          </a:p>
          <a:p>
            <a:pPr fontAlgn="auto">
              <a:spcAft>
                <a:spcPts val="0"/>
              </a:spcAft>
              <a:buFont typeface="Wingdings 2"/>
              <a:buNone/>
              <a:defRPr/>
            </a:pPr>
            <a:endParaRPr lang="en-US" altLang="zh-CN" dirty="0" smtClean="0"/>
          </a:p>
          <a:p>
            <a:pPr fontAlgn="auto">
              <a:spcAft>
                <a:spcPts val="0"/>
              </a:spcAft>
              <a:buFont typeface="Wingdings" pitchFamily="2" charset="2"/>
              <a:buChar char="Ø"/>
              <a:defRPr/>
            </a:pPr>
            <a:endParaRPr lang="zh-CN" altLang="en-US" dirty="0"/>
          </a:p>
        </p:txBody>
      </p:sp>
      <p:pic>
        <p:nvPicPr>
          <p:cNvPr id="41986" name="Picture 2" descr="C:\Documents and Settings\Administrator\Application Data\Tencent\Users\122054810\QQ\WinTemp\RichOle\3PDCJ@52ZXG06J_DVIHHD9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4000" y="2133600"/>
            <a:ext cx="8890000" cy="785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81075" y="2940050"/>
            <a:ext cx="7146925" cy="365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56425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ppt_x"/>
                                          </p:val>
                                        </p:tav>
                                        <p:tav tm="100000">
                                          <p:val>
                                            <p:strVal val="#ppt_x"/>
                                          </p:val>
                                        </p:tav>
                                      </p:tavLst>
                                    </p:anim>
                                    <p:anim calcmode="lin" valueType="num">
                                      <p:cBhvr additive="base">
                                        <p:cTn id="8"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28596" y="1285860"/>
            <a:ext cx="8115328" cy="5257800"/>
          </a:xfrm>
        </p:spPr>
        <p:txBody>
          <a:bodyPr>
            <a:normAutofit/>
          </a:bodyPr>
          <a:lstStyle/>
          <a:p>
            <a:pPr>
              <a:buNone/>
            </a:pPr>
            <a:r>
              <a:rPr lang="zh-CN" altLang="en-US" dirty="0" smtClean="0"/>
              <a:t>清除所有构建成果物：</a:t>
            </a:r>
            <a:endParaRPr lang="en-US" altLang="zh-CN" dirty="0" smtClean="0"/>
          </a:p>
          <a:p>
            <a:pPr>
              <a:buNone/>
            </a:pPr>
            <a:r>
              <a:rPr lang="en-US" altLang="zh-CN" dirty="0" smtClean="0"/>
              <a:t>D</a:t>
            </a:r>
            <a:r>
              <a:rPr lang="en-US" altLang="zh-CN" dirty="0" smtClean="0"/>
              <a:t>:\workspace\bbossgroups-3.5\antbuildall\cleanall.bat</a:t>
            </a:r>
            <a:endParaRPr lang="en-US" altLang="zh-CN" dirty="0" smtClean="0"/>
          </a:p>
          <a:p>
            <a:pPr>
              <a:buNone/>
            </a:pPr>
            <a:r>
              <a:rPr lang="zh-CN" altLang="en-US" dirty="0" smtClean="0"/>
              <a:t>清除各个工程</a:t>
            </a:r>
            <a:r>
              <a:rPr lang="en-US" altLang="zh-CN" dirty="0" err="1" smtClean="0"/>
              <a:t>distrib</a:t>
            </a:r>
            <a:r>
              <a:rPr lang="zh-CN" altLang="en-US" dirty="0" smtClean="0"/>
              <a:t>目录下的文件</a:t>
            </a:r>
            <a:endParaRPr lang="en-US" altLang="zh-CN" dirty="0" smtClean="0"/>
          </a:p>
          <a:p>
            <a:pPr>
              <a:buNone/>
            </a:pPr>
            <a:r>
              <a:rPr lang="zh-CN" altLang="en-US" dirty="0" smtClean="0"/>
              <a:t>清除各个工程的</a:t>
            </a:r>
            <a:r>
              <a:rPr lang="en-US" altLang="zh-CN" dirty="0" smtClean="0"/>
              <a:t>classes</a:t>
            </a:r>
            <a:r>
              <a:rPr lang="zh-CN" altLang="en-US" dirty="0" smtClean="0"/>
              <a:t>目录下的文件</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构建和版本发布</a:t>
            </a:r>
            <a:endParaRPr lang="zh-CN" altLang="en-US" dirty="0"/>
          </a:p>
        </p:txBody>
      </p:sp>
      <p:sp>
        <p:nvSpPr>
          <p:cNvPr id="3" name="内容占位符 2"/>
          <p:cNvSpPr>
            <a:spLocks noGrp="1"/>
          </p:cNvSpPr>
          <p:nvPr>
            <p:ph idx="1"/>
          </p:nvPr>
        </p:nvSpPr>
        <p:spPr>
          <a:xfrm>
            <a:off x="428596" y="1285860"/>
            <a:ext cx="8115328" cy="5257800"/>
          </a:xfrm>
        </p:spPr>
        <p:txBody>
          <a:bodyPr>
            <a:normAutofit/>
          </a:bodyPr>
          <a:lstStyle/>
          <a:p>
            <a:pPr>
              <a:buNone/>
            </a:pPr>
            <a:r>
              <a:rPr lang="zh-CN" altLang="en-US" dirty="0" smtClean="0"/>
              <a:t>参考文档：</a:t>
            </a:r>
            <a:endParaRPr lang="en-US" altLang="zh-CN" dirty="0" smtClean="0"/>
          </a:p>
          <a:p>
            <a:pPr>
              <a:buNone/>
            </a:pPr>
            <a:r>
              <a:rPr lang="en-US" altLang="zh-CN" dirty="0" smtClean="0">
                <a:hlinkClick r:id="rId2"/>
              </a:rPr>
              <a:t>http://</a:t>
            </a:r>
            <a:r>
              <a:rPr lang="en-US" altLang="zh-CN" dirty="0" smtClean="0">
                <a:hlinkClick r:id="rId2"/>
              </a:rPr>
              <a:t>yin-bp.iteye.com/blog/1462842</a:t>
            </a:r>
            <a:endParaRPr lang="en-US" altLang="zh-CN" dirty="0" smtClean="0"/>
          </a:p>
          <a:p>
            <a:pPr>
              <a:buNone/>
            </a:pPr>
            <a:r>
              <a:rPr lang="en-US" altLang="zh-CN" smtClean="0">
                <a:hlinkClick r:id="rId3"/>
              </a:rPr>
              <a:t>http</a:t>
            </a:r>
            <a:r>
              <a:rPr lang="en-US" altLang="zh-CN" smtClean="0">
                <a:hlinkClick r:id="rId3"/>
              </a:rPr>
              <a:t>://</a:t>
            </a:r>
            <a:r>
              <a:rPr lang="en-US" altLang="zh-CN" smtClean="0">
                <a:hlinkClick r:id="rId3"/>
              </a:rPr>
              <a:t>yin-bp.iteye.com/blog/1143994</a:t>
            </a:r>
            <a:endParaRPr lang="en-US" altLang="zh-CN" smtClean="0"/>
          </a:p>
          <a:p>
            <a:pPr>
              <a:buNone/>
            </a:pPr>
            <a:endParaRPr lang="zh-CN" altLang="en-US" dirty="0"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资料站点</a:t>
            </a:r>
            <a:endParaRPr lang="zh-CN" altLang="en-US" dirty="0"/>
          </a:p>
        </p:txBody>
      </p:sp>
      <p:sp>
        <p:nvSpPr>
          <p:cNvPr id="3" name="内容占位符 2"/>
          <p:cNvSpPr>
            <a:spLocks noGrp="1"/>
          </p:cNvSpPr>
          <p:nvPr>
            <p:ph idx="1"/>
          </p:nvPr>
        </p:nvSpPr>
        <p:spPr>
          <a:xfrm>
            <a:off x="457200" y="1600200"/>
            <a:ext cx="8229600" cy="5257800"/>
          </a:xfrm>
        </p:spPr>
        <p:txBody>
          <a:bodyPr>
            <a:normAutofit lnSpcReduction="10000"/>
          </a:bodyPr>
          <a:lstStyle/>
          <a:p>
            <a:r>
              <a:rPr lang="zh-CN" altLang="en-US" dirty="0" smtClean="0"/>
              <a:t>博客</a:t>
            </a:r>
            <a:endParaRPr lang="en-US" altLang="zh-CN" dirty="0" smtClean="0"/>
          </a:p>
          <a:p>
            <a:pPr>
              <a:buNone/>
            </a:pPr>
            <a:r>
              <a:rPr lang="en-US" altLang="zh-CN" dirty="0" smtClean="0">
                <a:hlinkClick r:id="rId2"/>
              </a:rPr>
              <a:t>http://yin-bp.iteye.com/</a:t>
            </a:r>
            <a:endParaRPr lang="en-US" altLang="zh-CN" dirty="0" smtClean="0"/>
          </a:p>
          <a:p>
            <a:r>
              <a:rPr lang="zh-CN" altLang="en-US" dirty="0" smtClean="0"/>
              <a:t>网站</a:t>
            </a:r>
            <a:endParaRPr lang="en-US" altLang="zh-CN" dirty="0" smtClean="0"/>
          </a:p>
          <a:p>
            <a:pPr>
              <a:buNone/>
            </a:pPr>
            <a:r>
              <a:rPr lang="en-US" altLang="zh-CN" dirty="0" smtClean="0">
                <a:hlinkClick r:id="rId3"/>
              </a:rPr>
              <a:t>http://www.bbossgroups.com</a:t>
            </a:r>
            <a:endParaRPr lang="en-US" altLang="zh-CN" dirty="0" smtClean="0"/>
          </a:p>
          <a:p>
            <a:r>
              <a:rPr lang="zh-CN" altLang="en-US" dirty="0" smtClean="0"/>
              <a:t>源码下载地址</a:t>
            </a:r>
            <a:endParaRPr lang="en-US" altLang="zh-CN" dirty="0" smtClean="0"/>
          </a:p>
          <a:p>
            <a:pPr>
              <a:buNone/>
            </a:pPr>
            <a:r>
              <a:rPr lang="en-US" dirty="0" smtClean="0">
                <a:hlinkClick r:id="rId4"/>
              </a:rPr>
              <a:t>https://sourceforge.net/projects/bboss/files/</a:t>
            </a:r>
            <a:r>
              <a:rPr lang="en-US" dirty="0" smtClean="0"/>
              <a:t> </a:t>
            </a:r>
          </a:p>
          <a:p>
            <a:r>
              <a:rPr lang="en-US" altLang="zh-CN" dirty="0" err="1" smtClean="0"/>
              <a:t>Qq</a:t>
            </a:r>
            <a:r>
              <a:rPr lang="zh-CN" altLang="en-US" dirty="0" smtClean="0"/>
              <a:t>交流群</a:t>
            </a:r>
            <a:endParaRPr lang="en-US" altLang="zh-CN" dirty="0" smtClean="0"/>
          </a:p>
          <a:p>
            <a:pPr>
              <a:buNone/>
            </a:pPr>
            <a:r>
              <a:rPr lang="en-US" altLang="zh-CN" sz="2200" dirty="0" smtClean="0"/>
              <a:t>21220580 166471103 166470856(</a:t>
            </a:r>
            <a:r>
              <a:rPr lang="zh-CN" altLang="en-US" sz="2200" dirty="0" smtClean="0"/>
              <a:t>高级群</a:t>
            </a:r>
            <a:r>
              <a:rPr lang="en-US" altLang="zh-CN" sz="2200" dirty="0" smtClean="0"/>
              <a:t>200</a:t>
            </a:r>
            <a:r>
              <a:rPr lang="zh-CN" altLang="en-US" sz="2200" dirty="0" smtClean="0"/>
              <a:t>人</a:t>
            </a:r>
            <a:r>
              <a:rPr lang="en-US" altLang="zh-CN" sz="2200" dirty="0" smtClean="0"/>
              <a:t>)</a:t>
            </a:r>
          </a:p>
          <a:p>
            <a:pPr>
              <a:buNone/>
            </a:pPr>
            <a:r>
              <a:rPr lang="en-US" altLang="zh-CN" sz="2200" dirty="0" smtClean="0"/>
              <a:t>154752521 (</a:t>
            </a:r>
            <a:r>
              <a:rPr lang="zh-CN" altLang="en-US" sz="2200" dirty="0" smtClean="0"/>
              <a:t>普通群</a:t>
            </a:r>
            <a:r>
              <a:rPr lang="en-US" altLang="zh-CN" sz="2200" dirty="0" smtClean="0"/>
              <a:t>100</a:t>
            </a:r>
            <a:r>
              <a:rPr lang="zh-CN" altLang="en-US" sz="2200" dirty="0" smtClean="0"/>
              <a:t>人</a:t>
            </a:r>
            <a:r>
              <a:rPr lang="en-US" altLang="zh-CN" sz="2200" dirty="0" smtClean="0"/>
              <a:t>)</a:t>
            </a:r>
          </a:p>
          <a:p>
            <a:pPr>
              <a:buNone/>
            </a:pPr>
            <a:r>
              <a:rPr lang="en-US" altLang="zh-CN" sz="2200" dirty="0" smtClean="0"/>
              <a:t>3625720 (</a:t>
            </a:r>
            <a:r>
              <a:rPr lang="zh-CN" altLang="en-US" sz="2200" dirty="0" smtClean="0"/>
              <a:t>普通群</a:t>
            </a:r>
            <a:r>
              <a:rPr lang="en-US" altLang="zh-CN" sz="2200" dirty="0" smtClean="0"/>
              <a:t>100</a:t>
            </a:r>
            <a:r>
              <a:rPr lang="zh-CN" altLang="en-US" sz="2200" dirty="0" smtClean="0"/>
              <a:t>人</a:t>
            </a:r>
            <a:r>
              <a:rPr lang="en-US" altLang="zh-CN" sz="2200" dirty="0" smtClean="0"/>
              <a:t>)</a:t>
            </a:r>
          </a:p>
          <a:p>
            <a:pPr>
              <a:buNone/>
            </a:pP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fontScale="55000" lnSpcReduction="20000"/>
          </a:bodyPr>
          <a:lstStyle/>
          <a:p>
            <a:pPr fontAlgn="auto">
              <a:spcAft>
                <a:spcPts val="0"/>
              </a:spcAft>
              <a:buFont typeface="Wingdings 2"/>
              <a:buNone/>
              <a:defRPr/>
            </a:pPr>
            <a:r>
              <a:rPr lang="zh-CN" altLang="en-US" dirty="0" smtClean="0"/>
              <a:t>两个重要组件</a:t>
            </a:r>
            <a:endParaRPr lang="en-US" altLang="zh-CN" dirty="0" smtClean="0"/>
          </a:p>
          <a:p>
            <a:pPr fontAlgn="auto">
              <a:spcAft>
                <a:spcPts val="0"/>
              </a:spcAft>
              <a:buFont typeface="Wingdings" pitchFamily="2" charset="2"/>
              <a:buChar char="Ø"/>
              <a:defRPr/>
            </a:pPr>
            <a:r>
              <a:rPr lang="en-US" dirty="0" err="1" smtClean="0"/>
              <a:t>org.frameworkset.web.servlet.context.WebApplicationContext</a:t>
            </a:r>
            <a:endParaRPr lang="zh-CN" altLang="en-US" dirty="0" smtClean="0"/>
          </a:p>
          <a:p>
            <a:pPr fontAlgn="auto">
              <a:spcAft>
                <a:spcPts val="0"/>
              </a:spcAft>
              <a:buFont typeface="Wingdings" pitchFamily="2" charset="2"/>
              <a:buChar char="Ø"/>
              <a:defRPr/>
            </a:pPr>
            <a:endParaRPr lang="zh-CN" altLang="en-US" dirty="0"/>
          </a:p>
        </p:txBody>
      </p:sp>
      <p:pic>
        <p:nvPicPr>
          <p:cNvPr id="24580" name="Picture 2" descr="C:\Documents and Settings\Administrator\Application Data\Tencent\Users\122054810\QQ\WinTemp\RichOle\N84X)9X{93WO1}F{5]`ZJ1M.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1563" y="1785938"/>
            <a:ext cx="6572250" cy="5192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95304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5603"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3.2</a:t>
            </a:r>
            <a:r>
              <a:rPr lang="zh-CN" altLang="en-US" smtClean="0"/>
              <a:t>版本</a:t>
            </a:r>
            <a:r>
              <a:rPr lang="en-US" altLang="zh-CN" smtClean="0"/>
              <a:t>aop</a:t>
            </a:r>
            <a:r>
              <a:rPr lang="zh-CN" altLang="en-US" smtClean="0"/>
              <a:t>重大改进</a:t>
            </a:r>
            <a:endParaRPr lang="en-US" altLang="zh-CN" smtClean="0"/>
          </a:p>
          <a:p>
            <a:pPr>
              <a:buFont typeface="Wingdings" pitchFamily="2" charset="2"/>
              <a:buChar char="Ø"/>
            </a:pPr>
            <a:endParaRPr lang="zh-CN" altLang="en-US" smtClean="0"/>
          </a:p>
        </p:txBody>
      </p:sp>
      <p:sp>
        <p:nvSpPr>
          <p:cNvPr id="25604" name="矩形 4"/>
          <p:cNvSpPr>
            <a:spLocks noChangeArrowheads="1"/>
          </p:cNvSpPr>
          <p:nvPr/>
        </p:nvSpPr>
        <p:spPr bwMode="auto">
          <a:xfrm>
            <a:off x="785813" y="1714500"/>
            <a:ext cx="7929562" cy="5078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 </a:t>
            </a:r>
            <a:r>
              <a:rPr lang="zh-CN" altLang="en-US">
                <a:latin typeface="Franklin Gothic Book" pitchFamily="34" charset="0"/>
                <a:ea typeface="黑体" pitchFamily="2" charset="-122"/>
              </a:rPr>
              <a:t>改进</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a:t>
            </a:r>
            <a:r>
              <a:rPr lang="en-US" altLang="zh-CN">
                <a:latin typeface="Franklin Gothic Book" pitchFamily="34" charset="0"/>
                <a:ea typeface="黑体" pitchFamily="2" charset="-122"/>
              </a:rPr>
              <a:t>WebApplicationContext</a:t>
            </a:r>
            <a:r>
              <a:rPr lang="zh-CN" altLang="en-US">
                <a:latin typeface="Franklin Gothic Book" pitchFamily="34" charset="0"/>
                <a:ea typeface="黑体" pitchFamily="2" charset="-122"/>
              </a:rPr>
              <a:t>容器，分离出</a:t>
            </a:r>
            <a:r>
              <a:rPr lang="en-US" altLang="zh-CN">
                <a:latin typeface="Franklin Gothic Book" pitchFamily="34" charset="0"/>
                <a:ea typeface="黑体" pitchFamily="2" charset="-122"/>
              </a:rPr>
              <a:t>SOAApplicationContext</a:t>
            </a:r>
            <a:r>
              <a:rPr lang="zh-CN" altLang="en-US">
                <a:latin typeface="Franklin Gothic Book" pitchFamily="34" charset="0"/>
                <a:ea typeface="黑体" pitchFamily="2" charset="-122"/>
              </a:rPr>
              <a:t>、</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三个类型的容器，他们的职责分别为：</a:t>
            </a:r>
          </a:p>
          <a:p>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：和原来的功能</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的功能一致，包括基本的</a:t>
            </a:r>
            <a:r>
              <a:rPr lang="en-US" altLang="zh-CN">
                <a:latin typeface="Franklin Gothic Book" pitchFamily="34" charset="0"/>
                <a:ea typeface="黑体" pitchFamily="2" charset="-122"/>
              </a:rPr>
              <a:t>aop/ioc</a:t>
            </a:r>
            <a:r>
              <a:rPr lang="zh-CN" altLang="en-US">
                <a:latin typeface="Franklin Gothic Book" pitchFamily="34" charset="0"/>
                <a:ea typeface="黑体" pitchFamily="2" charset="-122"/>
              </a:rPr>
              <a:t>功能，远程服务，全局属性管理，拦截器，包含声明式事务管理，是</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的子类</a:t>
            </a:r>
          </a:p>
          <a:p>
            <a:r>
              <a:rPr lang="en-US" altLang="zh-CN">
                <a:latin typeface="Franklin Gothic Book" pitchFamily="34" charset="0"/>
                <a:ea typeface="黑体" pitchFamily="2" charset="-122"/>
              </a:rPr>
              <a:t>SOAApplicationContext/SOAFileApplicationContext</a:t>
            </a:r>
            <a:r>
              <a:rPr lang="zh-CN" altLang="en-US">
                <a:latin typeface="Franklin Gothic Book" pitchFamily="34" charset="0"/>
                <a:ea typeface="黑体" pitchFamily="2" charset="-122"/>
              </a:rPr>
              <a:t>：两个轻量级的</a:t>
            </a:r>
            <a:r>
              <a:rPr lang="en-US" altLang="zh-CN">
                <a:latin typeface="Franklin Gothic Book" pitchFamily="34" charset="0"/>
                <a:ea typeface="黑体" pitchFamily="2" charset="-122"/>
              </a:rPr>
              <a:t>ioc</a:t>
            </a:r>
            <a:r>
              <a:rPr lang="zh-CN" altLang="en-US">
                <a:latin typeface="Franklin Gothic Book" pitchFamily="34" charset="0"/>
                <a:ea typeface="黑体" pitchFamily="2" charset="-122"/>
              </a:rPr>
              <a:t>容器，包含全局属性管理，基本组件管理，不包含远程服务，拦截器，不包含声明式事务管理，是</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的子类，二者主要用来实现对象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序列化功能，前者从</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串中反序列化组件，后者从</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文件中反序列化组件</a:t>
            </a:r>
          </a:p>
          <a:p>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的区别就是不包含远程服务的功能，和远程服务相关的组件没有依赖关系，是</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的子类</a:t>
            </a:r>
          </a:p>
          <a:p>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：是一个抽象容器，所有的上层容器都间接或直接实现了这个容器，提供公共的基础功能。</a:t>
            </a:r>
          </a:p>
          <a:p>
            <a:r>
              <a:rPr lang="en-US" altLang="zh-CN">
                <a:latin typeface="Franklin Gothic Book" pitchFamily="34" charset="0"/>
                <a:ea typeface="黑体" pitchFamily="2" charset="-122"/>
              </a:rPr>
              <a:t>WebApplicationContext</a:t>
            </a:r>
            <a:r>
              <a:rPr lang="zh-CN" altLang="en-US">
                <a:latin typeface="Franklin Gothic Book" pitchFamily="34" charset="0"/>
                <a:ea typeface="黑体" pitchFamily="2" charset="-122"/>
              </a:rPr>
              <a:t>：是</a:t>
            </a: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框架的控制器和业务组件管理容器，是</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的子类，拥有</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的所有功能。</a:t>
            </a:r>
          </a:p>
          <a:p>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1955293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6627"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3.2</a:t>
            </a:r>
            <a:r>
              <a:rPr lang="zh-CN" altLang="en-US" smtClean="0"/>
              <a:t>版本</a:t>
            </a:r>
            <a:r>
              <a:rPr lang="en-US" altLang="zh-CN" smtClean="0"/>
              <a:t>aop</a:t>
            </a:r>
            <a:r>
              <a:rPr lang="zh-CN" altLang="en-US" smtClean="0"/>
              <a:t>重大改进</a:t>
            </a:r>
            <a:r>
              <a:rPr lang="en-US" altLang="zh-CN" smtClean="0"/>
              <a:t>-</a:t>
            </a:r>
            <a:r>
              <a:rPr lang="zh-CN" altLang="en-US" smtClean="0"/>
              <a:t>组件序列化和反序列化</a:t>
            </a:r>
            <a:endParaRPr lang="en-US" altLang="zh-CN" smtClean="0"/>
          </a:p>
          <a:p>
            <a:pPr>
              <a:buFont typeface="Wingdings" pitchFamily="2" charset="2"/>
              <a:buChar char="Ø"/>
            </a:pPr>
            <a:endParaRPr lang="zh-CN" altLang="en-US" smtClean="0"/>
          </a:p>
        </p:txBody>
      </p:sp>
      <p:sp>
        <p:nvSpPr>
          <p:cNvPr id="26628" name="矩形 4"/>
          <p:cNvSpPr>
            <a:spLocks noChangeArrowheads="1"/>
          </p:cNvSpPr>
          <p:nvPr/>
        </p:nvSpPr>
        <p:spPr bwMode="auto">
          <a:xfrm>
            <a:off x="785813" y="1714500"/>
            <a:ext cx="79295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 </a:t>
            </a:r>
            <a:endParaRPr lang="zh-CN" altLang="en-US">
              <a:latin typeface="Franklin Gothic Book" pitchFamily="34" charset="0"/>
              <a:ea typeface="黑体" pitchFamily="2" charset="-122"/>
            </a:endParaRPr>
          </a:p>
        </p:txBody>
      </p:sp>
      <p:sp>
        <p:nvSpPr>
          <p:cNvPr id="26629" name="矩形 5"/>
          <p:cNvSpPr>
            <a:spLocks noChangeArrowheads="1"/>
          </p:cNvSpPr>
          <p:nvPr/>
        </p:nvSpPr>
        <p:spPr bwMode="auto">
          <a:xfrm>
            <a:off x="571500" y="2357438"/>
            <a:ext cx="8572500"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序列化组件及接口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1. </a:t>
            </a:r>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序列化组件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org.frameworkset.soa.ObjectSerializable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2.</a:t>
            </a:r>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ArrayBean bean1 = new ArrayBean();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String xmlcontent = ObjectSerializable.convertBeanObjectToXML("beanname",beanObject </a:t>
            </a:r>
            <a:r>
              <a:rPr lang="en-US">
                <a:latin typeface="Franklin Gothic Book" pitchFamily="34" charset="0"/>
                <a:ea typeface="黑体" pitchFamily="2" charset="-122"/>
              </a:rPr>
              <a:t>，</a:t>
            </a:r>
            <a:r>
              <a:rPr lang="en-US" altLang="zh-CN">
                <a:latin typeface="Franklin Gothic Book" pitchFamily="34" charset="0"/>
                <a:ea typeface="黑体" pitchFamily="2" charset="-122"/>
              </a:rPr>
              <a:t>ArrayBean.class);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3.xml</a:t>
            </a:r>
            <a:r>
              <a:rPr lang="zh-CN" altLang="en-US">
                <a:latin typeface="Franklin Gothic Book" pitchFamily="34" charset="0"/>
                <a:ea typeface="黑体" pitchFamily="2" charset="-122"/>
              </a:rPr>
              <a:t>反序列化接口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ArrayBean bean1 = ObjectSerializable.convertXMLToBeanObject("beanname",xmlcontent,ArrayBean.class); </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611404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9750" y="2644775"/>
            <a:ext cx="7762875" cy="392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7652"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列表注入</a:t>
            </a:r>
          </a:p>
        </p:txBody>
      </p:sp>
      <p:pic>
        <p:nvPicPr>
          <p:cNvPr id="2765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843213" y="1484313"/>
            <a:ext cx="3932237" cy="493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4"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55650" y="2060575"/>
            <a:ext cx="659288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843213" y="4005263"/>
            <a:ext cx="4556125" cy="198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4812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visible"/>
                                      </p:to>
                                    </p:set>
                                    <p:animEffect transition="in" filter="fade">
                                      <p:cBhvr>
                                        <p:cTn id="13" dur="1000"/>
                                        <p:tgtEl>
                                          <p:spTgt spid="5126"/>
                                        </p:tgtEl>
                                      </p:cBhvr>
                                    </p:animEffect>
                                    <p:anim calcmode="lin" valueType="num">
                                      <p:cBhvr>
                                        <p:cTn id="14" dur="1000" fill="hold"/>
                                        <p:tgtEl>
                                          <p:spTgt spid="5126"/>
                                        </p:tgtEl>
                                        <p:attrNameLst>
                                          <p:attrName>ppt_x</p:attrName>
                                        </p:attrNameLst>
                                      </p:cBhvr>
                                      <p:tavLst>
                                        <p:tav tm="0">
                                          <p:val>
                                            <p:strVal val="#ppt_x"/>
                                          </p:val>
                                        </p:tav>
                                        <p:tav tm="100000">
                                          <p:val>
                                            <p:strVal val="#ppt_x"/>
                                          </p:val>
                                        </p:tav>
                                      </p:tavLst>
                                    </p:anim>
                                    <p:anim calcmode="lin" valueType="num">
                                      <p:cBhvr>
                                        <p:cTn id="15"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8675"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数组注入</a:t>
            </a:r>
          </a:p>
        </p:txBody>
      </p:sp>
      <p:pic>
        <p:nvPicPr>
          <p:cNvPr id="2867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5125" y="1844675"/>
            <a:ext cx="8437563" cy="481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77"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87900" y="4581525"/>
            <a:ext cx="3659188" cy="1119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23826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9699"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机制</a:t>
            </a:r>
          </a:p>
        </p:txBody>
      </p:sp>
      <p:sp>
        <p:nvSpPr>
          <p:cNvPr id="29700" name="矩形 3"/>
          <p:cNvSpPr>
            <a:spLocks noChangeArrowheads="1"/>
          </p:cNvSpPr>
          <p:nvPr/>
        </p:nvSpPr>
        <p:spPr bwMode="auto">
          <a:xfrm>
            <a:off x="642938" y="1857375"/>
            <a:ext cx="8208962"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大致的机制如下：</a:t>
            </a:r>
          </a:p>
          <a:p>
            <a:r>
              <a:rPr lang="zh-CN" altLang="en-US">
                <a:latin typeface="Franklin Gothic Book" pitchFamily="34" charset="0"/>
                <a:ea typeface="黑体" pitchFamily="2" charset="-122"/>
              </a:rPr>
              <a:t>是否需要返回调用结果，默认不返回，主线程继续往前走（真正的异步）</a:t>
            </a:r>
          </a:p>
          <a:p>
            <a:r>
              <a:rPr lang="zh-CN" altLang="en-US">
                <a:latin typeface="Franklin Gothic Book" pitchFamily="34" charset="0"/>
                <a:ea typeface="黑体" pitchFamily="2" charset="-122"/>
              </a:rPr>
              <a:t>如果需要返回则，根据</a:t>
            </a:r>
            <a:r>
              <a:rPr lang="en-US" altLang="zh-CN">
                <a:latin typeface="Franklin Gothic Book" pitchFamily="34" charset="0"/>
                <a:ea typeface="黑体" pitchFamily="2" charset="-122"/>
              </a:rPr>
              <a:t>timeout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callback</a:t>
            </a:r>
            <a:r>
              <a:rPr lang="zh-CN" altLang="en-US">
                <a:latin typeface="Franklin Gothic Book" pitchFamily="34" charset="0"/>
                <a:ea typeface="黑体" pitchFamily="2" charset="-122"/>
              </a:rPr>
              <a:t>两个参数来决定</a:t>
            </a:r>
          </a:p>
          <a:p>
            <a:r>
              <a:rPr lang="zh-CN" altLang="en-US">
                <a:latin typeface="Franklin Gothic Book" pitchFamily="34" charset="0"/>
                <a:ea typeface="黑体" pitchFamily="2" charset="-122"/>
              </a:rPr>
              <a:t>返回结果的等待处理模式：</a:t>
            </a:r>
          </a:p>
          <a:p>
            <a:r>
              <a:rPr lang="zh-CN" altLang="en-US">
                <a:latin typeface="Franklin Gothic Book" pitchFamily="34" charset="0"/>
                <a:ea typeface="黑体" pitchFamily="2" charset="-122"/>
              </a:rPr>
              <a:t>当</a:t>
            </a:r>
            <a:r>
              <a:rPr lang="en-US" altLang="zh-CN">
                <a:latin typeface="Franklin Gothic Book" pitchFamily="34" charset="0"/>
                <a:ea typeface="黑体" pitchFamily="2" charset="-122"/>
              </a:rPr>
              <a:t>timeout &gt; 0 </a:t>
            </a:r>
            <a:r>
              <a:rPr lang="zh-CN" altLang="en-US">
                <a:latin typeface="Franklin Gothic Book" pitchFamily="34" charset="0"/>
                <a:ea typeface="黑体" pitchFamily="2" charset="-122"/>
              </a:rPr>
              <a:t>则等待特定的时间来来获取结果，超过指定的时间后就抛超时异常，等待超时的模式又分为两种情况：</a:t>
            </a:r>
          </a:p>
          <a:p>
            <a:r>
              <a:rPr lang="zh-CN" altLang="en-US">
                <a:latin typeface="Franklin Gothic Book" pitchFamily="34" charset="0"/>
                <a:ea typeface="黑体" pitchFamily="2" charset="-122"/>
              </a:rPr>
              <a:t>如果指定了回调函数，不阻塞主程序，将结果交给回调函数来处理</a:t>
            </a:r>
          </a:p>
          <a:p>
            <a:r>
              <a:rPr lang="zh-CN" altLang="en-US">
                <a:latin typeface="Franklin Gothic Book" pitchFamily="34" charset="0"/>
                <a:ea typeface="黑体" pitchFamily="2" charset="-122"/>
              </a:rPr>
              <a:t>如果没有指定回调函数则阻塞主程序，将结果交给主程序来处理</a:t>
            </a:r>
          </a:p>
          <a:p>
            <a:r>
              <a:rPr lang="zh-CN" altLang="en-US">
                <a:latin typeface="Franklin Gothic Book" pitchFamily="34" charset="0"/>
                <a:ea typeface="黑体" pitchFamily="2" charset="-122"/>
              </a:rPr>
              <a:t>当</a:t>
            </a:r>
            <a:r>
              <a:rPr lang="en-US" altLang="zh-CN">
                <a:latin typeface="Franklin Gothic Book" pitchFamily="34" charset="0"/>
                <a:ea typeface="黑体" pitchFamily="2" charset="-122"/>
              </a:rPr>
              <a:t>timeout &lt;= 0 </a:t>
            </a:r>
            <a:r>
              <a:rPr lang="zh-CN" altLang="en-US">
                <a:latin typeface="Franklin Gothic Book" pitchFamily="34" charset="0"/>
                <a:ea typeface="黑体" pitchFamily="2" charset="-122"/>
              </a:rPr>
              <a:t>时，则永久等待结果，直到结果返回，这种模式也分两种情况：</a:t>
            </a:r>
          </a:p>
          <a:p>
            <a:r>
              <a:rPr lang="zh-CN" altLang="en-US">
                <a:latin typeface="Franklin Gothic Book" pitchFamily="34" charset="0"/>
                <a:ea typeface="黑体" pitchFamily="2" charset="-122"/>
              </a:rPr>
              <a:t>如果指定了回调函数 则不阻塞主程序，</a:t>
            </a:r>
          </a:p>
          <a:p>
            <a:r>
              <a:rPr lang="zh-CN" altLang="en-US">
                <a:latin typeface="Franklin Gothic Book" pitchFamily="34" charset="0"/>
                <a:ea typeface="黑体" pitchFamily="2" charset="-122"/>
              </a:rPr>
              <a:t>如果没有指定回调函数，则阻塞主程序，直到结果返回来</a:t>
            </a:r>
          </a:p>
        </p:txBody>
      </p:sp>
    </p:spTree>
    <p:extLst>
      <p:ext uri="{BB962C8B-B14F-4D97-AF65-F5344CB8AC3E}">
        <p14:creationId xmlns:p14="http://schemas.microsoft.com/office/powerpoint/2010/main" xmlns="" val="1835910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0723"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-6</a:t>
            </a:r>
            <a:r>
              <a:rPr lang="zh-CN" altLang="en-US" smtClean="0"/>
              <a:t>种异步模式</a:t>
            </a:r>
          </a:p>
        </p:txBody>
      </p:sp>
      <p:sp>
        <p:nvSpPr>
          <p:cNvPr id="30724" name="矩形 3"/>
          <p:cNvSpPr>
            <a:spLocks noChangeArrowheads="1"/>
          </p:cNvSpPr>
          <p:nvPr/>
        </p:nvSpPr>
        <p:spPr bwMode="auto">
          <a:xfrm>
            <a:off x="642938" y="1857375"/>
            <a:ext cx="8208962"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buFont typeface="Wingdings" pitchFamily="2" charset="2"/>
              <a:buChar char="ü"/>
            </a:pPr>
            <a:r>
              <a:rPr lang="zh-CN" altLang="en-US">
                <a:latin typeface="Franklin Gothic Book" pitchFamily="34" charset="0"/>
                <a:ea typeface="黑体" pitchFamily="2" charset="-122"/>
              </a:rPr>
              <a:t>模式一 纯异步模式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不需要等待返回结果，不需要回调的异步模式，不阻塞主调程序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模式二 等待超时的异步模式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不需要等待返回结果，不需要回调，但是指定了异步执行超时时间的异步模式，不阻塞主调程序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模式三 等待结果的异步模式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方法异步执行，但是调用方会一直等待执行结果，阻塞主调程序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模式四 超时等待结果的异步模式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方法异步执行，但是调用方会一直等待执行结果，直到超过指定时间，抛出</a:t>
            </a:r>
            <a:r>
              <a:rPr lang="en-US" altLang="zh-CN">
                <a:latin typeface="Franklin Gothic Book" pitchFamily="34" charset="0"/>
                <a:ea typeface="黑体" pitchFamily="2" charset="-122"/>
              </a:rPr>
              <a:t>TimeoutException</a:t>
            </a:r>
            <a:r>
              <a:rPr lang="zh-CN" altLang="en-US">
                <a:latin typeface="Franklin Gothic Book" pitchFamily="34" charset="0"/>
                <a:ea typeface="黑体" pitchFamily="2" charset="-122"/>
              </a:rPr>
              <a:t>，阻塞主调程序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模式五 执行结果交给回调处理函数的异步处理模式，不阻塞主调程序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模式六 执行结果交给回调处理函数的超时异步处理模式，不阻塞主调程序</a:t>
            </a:r>
            <a:endParaRPr lang="en-US" altLang="zh-CN">
              <a:latin typeface="Franklin Gothic Book" pitchFamily="34" charset="0"/>
              <a:ea typeface="黑体" pitchFamily="2" charset="-122"/>
            </a:endParaRPr>
          </a:p>
          <a:p>
            <a:pPr>
              <a:buFont typeface="Wingdings" pitchFamily="2" charset="2"/>
              <a:buChar char="ü"/>
            </a:pP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787996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t>内容概要</a:t>
            </a:r>
          </a:p>
        </p:txBody>
      </p:sp>
      <p:sp>
        <p:nvSpPr>
          <p:cNvPr id="13315" name="内容占位符 2"/>
          <p:cNvSpPr>
            <a:spLocks noGrp="1"/>
          </p:cNvSpPr>
          <p:nvPr>
            <p:ph idx="1"/>
          </p:nvPr>
        </p:nvSpPr>
        <p:spPr/>
        <p:txBody>
          <a:bodyPr/>
          <a:lstStyle/>
          <a:p>
            <a:r>
              <a:rPr lang="en-US" altLang="zh-CN" dirty="0" smtClean="0"/>
              <a:t>1</a:t>
            </a:r>
            <a:r>
              <a:rPr lang="zh-CN" altLang="en-US" dirty="0" smtClean="0"/>
              <a:t>、发展历程</a:t>
            </a:r>
            <a:r>
              <a:rPr lang="en-US" altLang="zh-CN" dirty="0" smtClean="0"/>
              <a:t>(2005-2011)</a:t>
            </a:r>
          </a:p>
          <a:p>
            <a:r>
              <a:rPr lang="en-US" altLang="zh-CN" dirty="0" smtClean="0"/>
              <a:t>2</a:t>
            </a:r>
            <a:r>
              <a:rPr lang="zh-CN" altLang="en-US" dirty="0" smtClean="0"/>
              <a:t>、框架组成</a:t>
            </a:r>
            <a:endParaRPr lang="en-US" altLang="zh-CN" dirty="0" smtClean="0"/>
          </a:p>
          <a:p>
            <a:r>
              <a:rPr lang="en-US" altLang="zh-CN" dirty="0" smtClean="0"/>
              <a:t>3</a:t>
            </a:r>
            <a:r>
              <a:rPr lang="zh-CN" altLang="en-US" dirty="0" smtClean="0"/>
              <a:t>、应用领域</a:t>
            </a:r>
            <a:endParaRPr lang="en-US" altLang="zh-CN" dirty="0" smtClean="0"/>
          </a:p>
          <a:p>
            <a:r>
              <a:rPr lang="en-US" altLang="zh-CN" dirty="0" smtClean="0"/>
              <a:t>4</a:t>
            </a:r>
            <a:r>
              <a:rPr lang="zh-CN" altLang="en-US" dirty="0" smtClean="0"/>
              <a:t>、案例</a:t>
            </a:r>
            <a:r>
              <a:rPr lang="zh-CN" altLang="en-US" dirty="0" smtClean="0"/>
              <a:t>介绍</a:t>
            </a:r>
            <a:endParaRPr lang="en-US" altLang="zh-CN" dirty="0" smtClean="0"/>
          </a:p>
          <a:p>
            <a:r>
              <a:rPr lang="en-US" altLang="zh-CN" dirty="0" smtClean="0"/>
              <a:t>6</a:t>
            </a:r>
            <a:r>
              <a:rPr lang="zh-CN" altLang="en-US" dirty="0" smtClean="0"/>
              <a:t>、框架构建和发布</a:t>
            </a:r>
            <a:endParaRPr lang="en-US" altLang="zh-CN" dirty="0" smtClean="0"/>
          </a:p>
        </p:txBody>
      </p:sp>
    </p:spTree>
    <p:extLst>
      <p:ext uri="{BB962C8B-B14F-4D97-AF65-F5344CB8AC3E}">
        <p14:creationId xmlns:p14="http://schemas.microsoft.com/office/powerpoint/2010/main" xmlns="" val="2946199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1747"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组件异步方法注解</a:t>
            </a:r>
          </a:p>
        </p:txBody>
      </p:sp>
      <p:sp>
        <p:nvSpPr>
          <p:cNvPr id="31748" name="矩形 4"/>
          <p:cNvSpPr>
            <a:spLocks noChangeArrowheads="1"/>
          </p:cNvSpPr>
          <p:nvPr/>
        </p:nvSpPr>
        <p:spPr bwMode="auto">
          <a:xfrm>
            <a:off x="611188" y="1989138"/>
            <a:ext cx="5603875" cy="92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org.frameworkset.spi.async.annotation. Async</a:t>
            </a:r>
          </a:p>
          <a:p>
            <a:r>
              <a:rPr lang="zh-CN" altLang="en-US">
                <a:latin typeface="Franklin Gothic Book" pitchFamily="34" charset="0"/>
                <a:ea typeface="黑体" pitchFamily="2" charset="-122"/>
              </a:rPr>
              <a:t>其作用就是标识需要异步执行的方法已经设定异步执行的相关设置。</a:t>
            </a:r>
          </a:p>
        </p:txBody>
      </p:sp>
      <p:sp>
        <p:nvSpPr>
          <p:cNvPr id="31749" name="TextBox 5"/>
          <p:cNvSpPr txBox="1">
            <a:spLocks noChangeArrowheads="1"/>
          </p:cNvSpPr>
          <p:nvPr/>
        </p:nvSpPr>
        <p:spPr bwMode="auto">
          <a:xfrm>
            <a:off x="571500" y="3214688"/>
            <a:ext cx="84153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可以指定以下属性：</a:t>
            </a:r>
            <a:endParaRPr lang="en-US" altLang="zh-CN"/>
          </a:p>
          <a:p>
            <a:r>
              <a:rPr lang="en-US" altLang="zh-CN"/>
              <a:t>timeout</a:t>
            </a:r>
            <a:r>
              <a:rPr lang="zh-CN" altLang="en-US"/>
              <a:t>：指定结果等待调用超时时间，默认为</a:t>
            </a:r>
            <a:r>
              <a:rPr lang="en-US" altLang="zh-CN"/>
              <a:t>-1</a:t>
            </a:r>
            <a:r>
              <a:rPr lang="zh-CN" altLang="en-US"/>
              <a:t>（不用超时），只有</a:t>
            </a:r>
            <a:endParaRPr lang="en-US" altLang="zh-CN"/>
          </a:p>
          <a:p>
            <a:r>
              <a:rPr lang="en-US" altLang="zh-CN" u="sng"/>
              <a:t>Callback</a:t>
            </a:r>
            <a:r>
              <a:rPr lang="zh-CN" altLang="en-US" u="sng"/>
              <a:t>：指定异步调用结果处理回调组件名字</a:t>
            </a:r>
            <a:endParaRPr lang="en-US" altLang="zh-CN" u="sng"/>
          </a:p>
          <a:p>
            <a:r>
              <a:rPr lang="en-US" altLang="zh-CN" u="sng"/>
              <a:t>Result</a:t>
            </a:r>
            <a:r>
              <a:rPr lang="zh-CN" altLang="en-US" u="sng"/>
              <a:t>：异步调用时是否需要将结果返回给主调程序或者是交个回调函数处理结果</a:t>
            </a:r>
            <a:endParaRPr lang="zh-CN" altLang="en-US"/>
          </a:p>
        </p:txBody>
      </p:sp>
    </p:spTree>
    <p:extLst>
      <p:ext uri="{BB962C8B-B14F-4D97-AF65-F5344CB8AC3E}">
        <p14:creationId xmlns:p14="http://schemas.microsoft.com/office/powerpoint/2010/main" xmlns="" val="916280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2771"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异步组件实现</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39825" y="1412875"/>
            <a:ext cx="6864350" cy="568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69" name="Picture 1" descr="C:\Documents and Settings\Administrator\Application Data\Tencent\Users\122054810\QQ\WinTemp\RichOle\`E55CAI6EGAW{JH0H~2%QKP.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0625" y="1571625"/>
            <a:ext cx="4143375"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48645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5169"/>
                                        </p:tgtEl>
                                        <p:attrNameLst>
                                          <p:attrName>style.visibility</p:attrName>
                                        </p:attrNameLst>
                                      </p:cBhvr>
                                      <p:to>
                                        <p:strVal val="visible"/>
                                      </p:to>
                                    </p:set>
                                    <p:anim calcmode="lin" valueType="num">
                                      <p:cBhvr additive="base">
                                        <p:cTn id="13" dur="500" fill="hold"/>
                                        <p:tgtEl>
                                          <p:spTgt spid="135169"/>
                                        </p:tgtEl>
                                        <p:attrNameLst>
                                          <p:attrName>ppt_x</p:attrName>
                                        </p:attrNameLst>
                                      </p:cBhvr>
                                      <p:tavLst>
                                        <p:tav tm="0">
                                          <p:val>
                                            <p:strVal val="#ppt_x"/>
                                          </p:val>
                                        </p:tav>
                                        <p:tav tm="100000">
                                          <p:val>
                                            <p:strVal val="#ppt_x"/>
                                          </p:val>
                                        </p:tav>
                                      </p:tavLst>
                                    </p:anim>
                                    <p:anim calcmode="lin" valueType="num">
                                      <p:cBhvr additive="base">
                                        <p:cTn id="14" dur="500" fill="hold"/>
                                        <p:tgtEl>
                                          <p:spTgt spid="135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3795"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异步回调接口</a:t>
            </a:r>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24075" y="2565400"/>
            <a:ext cx="4162425" cy="1350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85275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4819"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异步回调组件定义</a:t>
            </a: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28788" y="2282825"/>
            <a:ext cx="5686425" cy="229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82985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5843"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异步组件和回调组件配置</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57250" y="2565400"/>
            <a:ext cx="742950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38488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6867"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异步组件测试用例</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500" y="1673225"/>
            <a:ext cx="8196263" cy="51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7" name="Picture 1" descr="C:\Documents and Settings\Administrator\Application Data\Tencent\Users\122054810\QQ\WinTemp\RichOle\P[(7H$Y82UBJ$)VH[7EQ8N9.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85813" y="0"/>
            <a:ext cx="79629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58656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nodeType="clickEffect">
                                  <p:stCondLst>
                                    <p:cond delay="0"/>
                                  </p:stCondLst>
                                  <p:childTnLst>
                                    <p:set>
                                      <p:cBhvr>
                                        <p:cTn id="13" dur="1" fill="hold">
                                          <p:stCondLst>
                                            <p:cond delay="0"/>
                                          </p:stCondLst>
                                        </p:cTn>
                                        <p:tgtEl>
                                          <p:spTgt spid="126977"/>
                                        </p:tgtEl>
                                        <p:attrNameLst>
                                          <p:attrName>style.visibility</p:attrName>
                                        </p:attrNameLst>
                                      </p:cBhvr>
                                      <p:to>
                                        <p:strVal val="visible"/>
                                      </p:to>
                                    </p:set>
                                    <p:animEffect transition="in" filter="box(in)">
                                      <p:cBhvr>
                                        <p:cTn id="14" dur="500"/>
                                        <p:tgtEl>
                                          <p:spTgt spid="12697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26977"/>
                                        </p:tgtEl>
                                        <p:attrNameLst>
                                          <p:attrName>style.visibility</p:attrName>
                                        </p:attrNameLst>
                                      </p:cBhvr>
                                      <p:to>
                                        <p:strVal val="visible"/>
                                      </p:to>
                                    </p:set>
                                    <p:animEffect transition="in" filter="blinds(horizontal)">
                                      <p:cBhvr>
                                        <p:cTn id="19" dur="500"/>
                                        <p:tgtEl>
                                          <p:spTgt spid="126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zh-CN" altLang="en-US" dirty="0" smtClean="0"/>
              <a:t>一些特殊的机制</a:t>
            </a:r>
            <a:endParaRPr lang="en-US" altLang="zh-CN" dirty="0" smtClean="0"/>
          </a:p>
          <a:p>
            <a:pPr marL="0" indent="0" fontAlgn="auto">
              <a:spcAft>
                <a:spcPts val="0"/>
              </a:spcAft>
              <a:buFont typeface="Wingdings 2"/>
              <a:buNone/>
              <a:defRPr/>
            </a:pPr>
            <a:endParaRPr lang="zh-CN" altLang="en-US" dirty="0"/>
          </a:p>
        </p:txBody>
      </p:sp>
      <p:sp>
        <p:nvSpPr>
          <p:cNvPr id="4" name="TextBox 3"/>
          <p:cNvSpPr txBox="1"/>
          <p:nvPr/>
        </p:nvSpPr>
        <p:spPr>
          <a:xfrm>
            <a:off x="395288" y="1862138"/>
            <a:ext cx="8799512" cy="4524375"/>
          </a:xfrm>
          <a:prstGeom prst="rect">
            <a:avLst/>
          </a:prstGeom>
          <a:noFill/>
        </p:spPr>
        <p:txBody>
          <a:bodyPr wrap="none">
            <a:spAutoFit/>
          </a:bodyPr>
          <a:lstStyle/>
          <a:p>
            <a:pPr fontAlgn="auto">
              <a:spcBef>
                <a:spcPts val="0"/>
              </a:spcBef>
              <a:spcAft>
                <a:spcPts val="0"/>
              </a:spcAft>
              <a:defRPr/>
            </a:pPr>
            <a:r>
              <a:rPr lang="zh-CN" altLang="en-US" dirty="0">
                <a:latin typeface="+mn-lt"/>
                <a:ea typeface="+mn-ea"/>
              </a:rPr>
              <a:t>通过</a:t>
            </a:r>
            <a:r>
              <a:rPr lang="en-US" altLang="zh-CN" dirty="0" err="1">
                <a:latin typeface="+mn-lt"/>
                <a:ea typeface="+mn-ea"/>
              </a:rPr>
              <a:t>aop</a:t>
            </a:r>
            <a:r>
              <a:rPr lang="zh-CN" altLang="en-US" dirty="0">
                <a:latin typeface="+mn-lt"/>
                <a:ea typeface="+mn-ea"/>
              </a:rPr>
              <a:t>框架管理的组件可以继承一些框架的类，实现一些特殊的功能：</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org.frameworkset.spi.BeanClassLoaderAware</a:t>
            </a:r>
            <a:r>
              <a:rPr lang="en-US" altLang="zh-CN" dirty="0">
                <a:latin typeface="+mn-lt"/>
                <a:ea typeface="+mn-ea"/>
              </a:rPr>
              <a:t>-</a:t>
            </a:r>
            <a:r>
              <a:rPr lang="zh-CN" altLang="en-US" dirty="0">
                <a:latin typeface="+mn-lt"/>
                <a:ea typeface="+mn-ea"/>
              </a:rPr>
              <a:t>初始化组件时将当前容器的</a:t>
            </a:r>
            <a:r>
              <a:rPr lang="en-US" altLang="zh-CN" dirty="0" err="1">
                <a:latin typeface="+mn-lt"/>
                <a:ea typeface="+mn-ea"/>
              </a:rPr>
              <a:t>classloader</a:t>
            </a:r>
            <a:endParaRPr lang="en-US" altLang="zh-CN" dirty="0">
              <a:latin typeface="+mn-lt"/>
              <a:ea typeface="+mn-ea"/>
            </a:endParaRPr>
          </a:p>
          <a:p>
            <a:pPr fontAlgn="auto">
              <a:spcBef>
                <a:spcPts val="0"/>
              </a:spcBef>
              <a:spcAft>
                <a:spcPts val="0"/>
              </a:spcAft>
              <a:defRPr/>
            </a:pPr>
            <a:r>
              <a:rPr lang="zh-CN" altLang="en-US" dirty="0">
                <a:latin typeface="+mn-lt"/>
                <a:ea typeface="+mn-ea"/>
              </a:rPr>
              <a:t>对象注入组件中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org.frameworkset.spi.support.</a:t>
            </a:r>
            <a:r>
              <a:rPr lang="en-US" altLang="zh-CN" u="sng" dirty="0" err="1">
                <a:latin typeface="+mn-lt"/>
                <a:ea typeface="+mn-ea"/>
              </a:rPr>
              <a:t>ApplicationObjectSupport</a:t>
            </a:r>
            <a:r>
              <a:rPr lang="en-US" altLang="zh-CN" u="sng"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en-US" altLang="zh-CN" u="sng" dirty="0">
                <a:latin typeface="+mn-lt"/>
                <a:ea typeface="+mn-ea"/>
              </a:rPr>
              <a:t>/</a:t>
            </a:r>
            <a:r>
              <a:rPr lang="en-US" altLang="zh-CN" u="sng" dirty="0" err="1">
                <a:latin typeface="+mn-lt"/>
                <a:ea typeface="+mn-ea"/>
              </a:rPr>
              <a:t>WebApplicationContext</a:t>
            </a:r>
            <a:r>
              <a:rPr lang="zh-CN" altLang="en-US" u="sng" dirty="0">
                <a:latin typeface="+mn-lt"/>
                <a:ea typeface="+mn-ea"/>
              </a:rPr>
              <a:t>对象注入组件中</a:t>
            </a:r>
            <a:endParaRPr lang="en-US" altLang="zh-CN" u="sng"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org.frameworkset.spi.ApplicationContextAware</a:t>
            </a:r>
            <a:r>
              <a:rPr lang="en-US" altLang="zh-CN"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en-US" altLang="zh-CN" u="sng" dirty="0">
                <a:latin typeface="+mn-lt"/>
                <a:ea typeface="+mn-ea"/>
              </a:rPr>
              <a:t>/</a:t>
            </a:r>
            <a:r>
              <a:rPr lang="en-US" altLang="zh-CN">
                <a:latin typeface="+mn-lt"/>
                <a:ea typeface="+mn-ea"/>
              </a:rPr>
              <a:t>WebApplicationContext</a:t>
            </a:r>
            <a:r>
              <a:rPr lang="zh-CN" altLang="en-US" u="sng">
                <a:latin typeface="+mn-lt"/>
                <a:ea typeface="+mn-ea"/>
              </a:rPr>
              <a:t>对象</a:t>
            </a:r>
            <a:r>
              <a:rPr lang="zh-CN" altLang="en-US" u="sng" dirty="0">
                <a:latin typeface="+mn-lt"/>
                <a:ea typeface="+mn-ea"/>
              </a:rPr>
              <a:t>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org.frameworkset.spi.BeanNameAware</a:t>
            </a:r>
            <a:r>
              <a:rPr lang="en-US" altLang="zh-CN" dirty="0">
                <a:latin typeface="+mn-lt"/>
                <a:ea typeface="+mn-ea"/>
              </a:rPr>
              <a:t>-</a:t>
            </a:r>
            <a:r>
              <a:rPr lang="zh-CN" altLang="en-US" u="sng" dirty="0">
                <a:latin typeface="+mn-lt"/>
                <a:ea typeface="+mn-ea"/>
              </a:rPr>
              <a:t>初始化组件时将当前的</a:t>
            </a:r>
            <a:r>
              <a:rPr lang="en-US" altLang="zh-CN" u="sng" dirty="0">
                <a:latin typeface="+mn-lt"/>
                <a:ea typeface="+mn-ea"/>
              </a:rPr>
              <a:t>pro</a:t>
            </a:r>
            <a:r>
              <a:rPr lang="zh-CN" altLang="en-US" u="sng" dirty="0">
                <a:latin typeface="+mn-lt"/>
                <a:ea typeface="+mn-ea"/>
              </a:rPr>
              <a:t>配置的</a:t>
            </a:r>
            <a:r>
              <a:rPr lang="en-US" altLang="zh-CN" u="sng" dirty="0">
                <a:latin typeface="+mn-lt"/>
                <a:ea typeface="+mn-ea"/>
              </a:rPr>
              <a:t>name</a:t>
            </a:r>
          </a:p>
          <a:p>
            <a:pPr fontAlgn="auto">
              <a:spcBef>
                <a:spcPts val="0"/>
              </a:spcBef>
              <a:spcAft>
                <a:spcPts val="0"/>
              </a:spcAft>
              <a:defRPr/>
            </a:pPr>
            <a:r>
              <a:rPr lang="zh-CN" altLang="en-US" u="sng" dirty="0">
                <a:latin typeface="+mn-lt"/>
                <a:ea typeface="+mn-ea"/>
              </a:rPr>
              <a:t>属性值注入组件中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org.frameworkset.spi.support.MessageSourceAware</a:t>
            </a:r>
            <a:r>
              <a:rPr lang="en-US" altLang="zh-CN"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zh-CN" altLang="en-US" u="sng" dirty="0">
                <a:latin typeface="+mn-lt"/>
                <a:ea typeface="+mn-ea"/>
              </a:rPr>
              <a:t>拥有的国际化对象对象注入组件中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org.frameworkset.spi.ResourceLoaderAware</a:t>
            </a:r>
            <a:r>
              <a:rPr lang="en-US" altLang="zh-CN" dirty="0">
                <a:latin typeface="+mn-lt"/>
                <a:ea typeface="+mn-ea"/>
              </a:rPr>
              <a:t>-</a:t>
            </a:r>
            <a:r>
              <a:rPr lang="zh-CN" altLang="en-US" dirty="0">
                <a:latin typeface="+mn-lt"/>
                <a:ea typeface="+mn-ea"/>
              </a:rPr>
              <a:t>目前不使用</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org.frameworkset.spi.InitializingBean</a:t>
            </a:r>
            <a:r>
              <a:rPr lang="en-US" altLang="zh-CN" dirty="0">
                <a:latin typeface="+mn-lt"/>
                <a:ea typeface="+mn-ea"/>
              </a:rPr>
              <a:t>(</a:t>
            </a:r>
            <a:r>
              <a:rPr lang="en-US" altLang="zh-CN" dirty="0" err="1">
                <a:latin typeface="+mn-lt"/>
                <a:ea typeface="+mn-ea"/>
              </a:rPr>
              <a:t>initmethod</a:t>
            </a:r>
            <a:r>
              <a:rPr lang="en-US" altLang="zh-CN" dirty="0">
                <a:latin typeface="+mn-lt"/>
                <a:ea typeface="+mn-ea"/>
              </a:rPr>
              <a:t>)-</a:t>
            </a:r>
            <a:r>
              <a:rPr lang="zh-CN" altLang="en-US" u="sng" dirty="0">
                <a:latin typeface="+mn-lt"/>
                <a:ea typeface="+mn-ea"/>
              </a:rPr>
              <a:t>初始化组件方法接口</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a:t>
            </a:r>
            <a:r>
              <a:rPr lang="en-US" altLang="zh-CN" u="sng" dirty="0" err="1">
                <a:latin typeface="+mn-lt"/>
                <a:ea typeface="+mn-ea"/>
              </a:rPr>
              <a:t>DisposableBean</a:t>
            </a:r>
            <a:r>
              <a:rPr lang="en-US" altLang="zh-CN" u="sng" dirty="0">
                <a:latin typeface="+mn-lt"/>
                <a:ea typeface="+mn-ea"/>
              </a:rPr>
              <a:t>(</a:t>
            </a:r>
            <a:r>
              <a:rPr lang="en-US" altLang="zh-CN" dirty="0" err="1">
                <a:latin typeface="+mn-lt"/>
                <a:ea typeface="+mn-ea"/>
              </a:rPr>
              <a:t>destroymethod</a:t>
            </a:r>
            <a:r>
              <a:rPr lang="en-US" altLang="zh-CN" u="sng" dirty="0">
                <a:latin typeface="+mn-lt"/>
                <a:ea typeface="+mn-ea"/>
              </a:rPr>
              <a:t>)</a:t>
            </a:r>
            <a:r>
              <a:rPr lang="en-US" altLang="zh-CN" dirty="0">
                <a:latin typeface="+mn-lt"/>
                <a:ea typeface="+mn-ea"/>
              </a:rPr>
              <a:t> –</a:t>
            </a:r>
            <a:r>
              <a:rPr lang="zh-CN" altLang="en-US" u="sng" dirty="0">
                <a:latin typeface="+mn-lt"/>
                <a:ea typeface="+mn-ea"/>
              </a:rPr>
              <a:t>销毁组件方法接口</a:t>
            </a:r>
            <a:endParaRPr lang="en-US" altLang="zh-CN" u="sng" dirty="0">
              <a:latin typeface="+mn-lt"/>
              <a:ea typeface="+mn-ea"/>
            </a:endParaRPr>
          </a:p>
          <a:p>
            <a:pPr fontAlgn="auto">
              <a:spcBef>
                <a:spcPts val="0"/>
              </a:spcBef>
              <a:spcAft>
                <a:spcPts val="0"/>
              </a:spcAft>
              <a:defRPr/>
            </a:pPr>
            <a:endParaRPr lang="en-US" altLang="zh-CN" dirty="0">
              <a:latin typeface="+mn-lt"/>
              <a:ea typeface="+mn-ea"/>
            </a:endParaRPr>
          </a:p>
          <a:p>
            <a:pPr fontAlgn="auto">
              <a:spcBef>
                <a:spcPts val="0"/>
              </a:spcBef>
              <a:spcAft>
                <a:spcPts val="0"/>
              </a:spcAft>
              <a:defRPr/>
            </a:pPr>
            <a:endParaRPr lang="zh-CN" altLang="en-US" dirty="0">
              <a:latin typeface="+mn-lt"/>
              <a:ea typeface="+mn-ea"/>
            </a:endParaRPr>
          </a:p>
        </p:txBody>
      </p:sp>
    </p:spTree>
    <p:extLst>
      <p:ext uri="{BB962C8B-B14F-4D97-AF65-F5344CB8AC3E}">
        <p14:creationId xmlns:p14="http://schemas.microsoft.com/office/powerpoint/2010/main" xmlns="" val="1408059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服务定义</a:t>
            </a:r>
            <a:endParaRPr lang="en-US" altLang="zh-CN" dirty="0" smtClean="0"/>
          </a:p>
          <a:p>
            <a:pPr marL="0" indent="0" fontAlgn="auto">
              <a:spcAft>
                <a:spcPts val="0"/>
              </a:spcAft>
              <a:buFont typeface="Wingdings 2"/>
              <a:buNone/>
              <a:defRPr/>
            </a:pPr>
            <a:endParaRPr lang="zh-CN" altLang="en-US" dirty="0"/>
          </a:p>
        </p:txBody>
      </p:sp>
      <p:pic>
        <p:nvPicPr>
          <p:cNvPr id="38916" name="Picture 1" descr="C:\Documents and Settings\Administrator\Application Data\Tencent\Users\122054810\QQ\WinTemp\RichOle\)BA[0J8A}IP37B0JKQQY]54.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38" y="2000250"/>
            <a:ext cx="5686425"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7" name="Picture 2" descr="C:\Documents and Settings\Administrator\Application Data\Tencent\Users\122054810\QQ\WinTemp\RichOle\J%(Q9)AH8L_Y~]GMNHH){AP.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2938" y="3071813"/>
            <a:ext cx="8086725" cy="197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81988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服务配置</a:t>
            </a:r>
            <a:endParaRPr lang="en-US" altLang="zh-CN" dirty="0" smtClean="0"/>
          </a:p>
          <a:p>
            <a:pPr marL="0" indent="0" fontAlgn="auto">
              <a:spcAft>
                <a:spcPts val="0"/>
              </a:spcAft>
              <a:buFont typeface="Wingdings 2"/>
              <a:buNone/>
              <a:defRPr/>
            </a:pPr>
            <a:endParaRPr lang="zh-CN" altLang="en-US" dirty="0"/>
          </a:p>
        </p:txBody>
      </p:sp>
      <p:pic>
        <p:nvPicPr>
          <p:cNvPr id="39940" name="Picture 1" descr="C:\Documents and Settings\Administrator\Application Data\Tencent\Users\122054810\QQ\WinTemp\RichOle\H[FXT`J_N[ZUM]IMYTY2XS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1563" y="1928813"/>
            <a:ext cx="55245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1" name="矩形 6"/>
          <p:cNvSpPr>
            <a:spLocks noChangeArrowheads="1"/>
          </p:cNvSpPr>
          <p:nvPr/>
        </p:nvSpPr>
        <p:spPr bwMode="auto">
          <a:xfrm>
            <a:off x="357188" y="3286125"/>
            <a:ext cx="721518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服务装配文件</a:t>
            </a:r>
            <a:r>
              <a:rPr lang="en-US" altLang="zh-CN">
                <a:latin typeface="Franklin Gothic Book" pitchFamily="34" charset="0"/>
                <a:ea typeface="黑体" pitchFamily="2" charset="-122"/>
              </a:rPr>
              <a:t>/bbossaop/resources/org/frameworkset/spi/rmi/rmi-assemble.xml</a:t>
            </a:r>
            <a:endParaRPr lang="zh-CN" altLang="en-US">
              <a:latin typeface="Franklin Gothic Book" pitchFamily="34" charset="0"/>
              <a:ea typeface="黑体" pitchFamily="2" charset="-122"/>
            </a:endParaRPr>
          </a:p>
        </p:txBody>
      </p:sp>
      <p:pic>
        <p:nvPicPr>
          <p:cNvPr id="39942" name="Picture 2" descr="C:\Documents and Settings\Administrator\Application Data\Tencent\Users\122054810\QQ\WinTemp\RichOle\E92NXE22)WQED4LTY32Q{0I.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28625" y="3924300"/>
            <a:ext cx="8715375" cy="293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79026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服务发布</a:t>
            </a:r>
            <a:endParaRPr lang="en-US" altLang="zh-CN" dirty="0" smtClean="0"/>
          </a:p>
          <a:p>
            <a:pPr marL="0" indent="0" fontAlgn="auto">
              <a:spcAft>
                <a:spcPts val="0"/>
              </a:spcAft>
              <a:buFont typeface="Wingdings 2"/>
              <a:buNone/>
              <a:defRPr/>
            </a:pPr>
            <a:endParaRPr lang="zh-CN" altLang="en-US" dirty="0"/>
          </a:p>
        </p:txBody>
      </p:sp>
      <p:sp>
        <p:nvSpPr>
          <p:cNvPr id="40964" name="矩形 6"/>
          <p:cNvSpPr>
            <a:spLocks noChangeArrowheads="1"/>
          </p:cNvSpPr>
          <p:nvPr/>
        </p:nvSpPr>
        <p:spPr bwMode="auto">
          <a:xfrm>
            <a:off x="357188" y="1928813"/>
            <a:ext cx="7215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独立发布服务</a:t>
            </a:r>
          </a:p>
        </p:txBody>
      </p:sp>
      <p:sp>
        <p:nvSpPr>
          <p:cNvPr id="40965" name="矩形 7"/>
          <p:cNvSpPr>
            <a:spLocks noChangeArrowheads="1"/>
          </p:cNvSpPr>
          <p:nvPr/>
        </p:nvSpPr>
        <p:spPr bwMode="auto">
          <a:xfrm>
            <a:off x="500063" y="2357438"/>
            <a:ext cx="67865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org.frameworkset.spi.remote.rmi.RMIAssemble.</a:t>
            </a:r>
            <a:r>
              <a:rPr lang="en-US" altLang="zh-CN" i="1">
                <a:latin typeface="Franklin Gothic Book" pitchFamily="34" charset="0"/>
                <a:ea typeface="黑体" pitchFamily="2" charset="-122"/>
              </a:rPr>
              <a:t>loadAllRMIService();</a:t>
            </a:r>
            <a:endParaRPr lang="zh-CN" altLang="en-US">
              <a:latin typeface="Franklin Gothic Book" pitchFamily="34" charset="0"/>
              <a:ea typeface="黑体" pitchFamily="2" charset="-122"/>
            </a:endParaRPr>
          </a:p>
        </p:txBody>
      </p:sp>
      <p:sp>
        <p:nvSpPr>
          <p:cNvPr id="40966" name="矩形 8"/>
          <p:cNvSpPr>
            <a:spLocks noChangeArrowheads="1"/>
          </p:cNvSpPr>
          <p:nvPr/>
        </p:nvSpPr>
        <p:spPr bwMode="auto">
          <a:xfrm>
            <a:off x="285750" y="3000375"/>
            <a:ext cx="60848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a:latin typeface="Franklin Gothic Book" pitchFamily="34" charset="0"/>
                <a:ea typeface="黑体" pitchFamily="2" charset="-122"/>
              </a:rPr>
              <a:t>通过</a:t>
            </a:r>
            <a:r>
              <a:rPr lang="en-US" altLang="zh-CN">
                <a:latin typeface="Franklin Gothic Book" pitchFamily="34" charset="0"/>
                <a:ea typeface="黑体" pitchFamily="2" charset="-122"/>
              </a:rPr>
              <a:t>Servlet</a:t>
            </a:r>
            <a:r>
              <a:rPr lang="zh-CN" altLang="en-US">
                <a:latin typeface="Franklin Gothic Book" pitchFamily="34" charset="0"/>
                <a:ea typeface="黑体" pitchFamily="2" charset="-122"/>
              </a:rPr>
              <a:t>发布服务</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在</a:t>
            </a:r>
            <a:r>
              <a:rPr lang="en-US" altLang="zh-CN">
                <a:latin typeface="Franklin Gothic Book" pitchFamily="34" charset="0"/>
                <a:ea typeface="黑体" pitchFamily="2" charset="-122"/>
              </a:rPr>
              <a:t>web.xml</a:t>
            </a:r>
            <a:r>
              <a:rPr lang="zh-CN" altLang="en-US">
                <a:latin typeface="Franklin Gothic Book" pitchFamily="34" charset="0"/>
                <a:ea typeface="黑体" pitchFamily="2" charset="-122"/>
              </a:rPr>
              <a:t>文件中配置服务发布</a:t>
            </a:r>
            <a:r>
              <a:rPr lang="en-US" altLang="zh-CN">
                <a:latin typeface="Franklin Gothic Book" pitchFamily="34" charset="0"/>
                <a:ea typeface="黑体" pitchFamily="2" charset="-122"/>
              </a:rPr>
              <a:t>Servlet</a:t>
            </a:r>
            <a:endParaRPr lang="zh-CN" altLang="en-US">
              <a:latin typeface="Franklin Gothic Book" pitchFamily="34" charset="0"/>
              <a:ea typeface="黑体" pitchFamily="2" charset="-122"/>
            </a:endParaRPr>
          </a:p>
        </p:txBody>
      </p:sp>
      <p:sp>
        <p:nvSpPr>
          <p:cNvPr id="40967" name="矩形 9"/>
          <p:cNvSpPr>
            <a:spLocks noChangeArrowheads="1"/>
          </p:cNvSpPr>
          <p:nvPr/>
        </p:nvSpPr>
        <p:spPr bwMode="auto">
          <a:xfrm>
            <a:off x="428625" y="3929063"/>
            <a:ext cx="7786688"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&lt;servlet&gt;</a:t>
            </a:r>
          </a:p>
          <a:p>
            <a:r>
              <a:rPr lang="en-US" altLang="zh-CN">
                <a:latin typeface="Franklin Gothic Book" pitchFamily="34" charset="0"/>
                <a:ea typeface="黑体" pitchFamily="2" charset="-122"/>
              </a:rPr>
              <a:t>&lt;display-name&gt;</a:t>
            </a:r>
            <a:r>
              <a:rPr lang="en-US" altLang="zh-CN" u="sng">
                <a:latin typeface="Franklin Gothic Book" pitchFamily="34" charset="0"/>
                <a:ea typeface="黑体" pitchFamily="2" charset="-122"/>
              </a:rPr>
              <a:t>rmiload&lt;/display-name&gt;</a:t>
            </a:r>
          </a:p>
          <a:p>
            <a:r>
              <a:rPr lang="en-US" altLang="zh-CN">
                <a:latin typeface="Franklin Gothic Book" pitchFamily="34" charset="0"/>
                <a:ea typeface="黑体" pitchFamily="2" charset="-122"/>
              </a:rPr>
              <a:t>&lt;servlet-name&gt;</a:t>
            </a:r>
            <a:r>
              <a:rPr lang="en-US" altLang="zh-CN" u="sng">
                <a:latin typeface="Franklin Gothic Book" pitchFamily="34" charset="0"/>
                <a:ea typeface="黑体" pitchFamily="2" charset="-122"/>
              </a:rPr>
              <a:t>rmiload&lt;/servlet-name&gt;</a:t>
            </a:r>
          </a:p>
          <a:p>
            <a:r>
              <a:rPr lang="en-US" altLang="zh-CN">
                <a:latin typeface="Franklin Gothic Book" pitchFamily="34" charset="0"/>
                <a:ea typeface="黑体" pitchFamily="2" charset="-122"/>
              </a:rPr>
              <a:t>&lt;servlet-class&gt;org.frameworkset.spi.remote.rmi.RMIRegistServlet&lt;/servlet-class&gt;</a:t>
            </a:r>
          </a:p>
          <a:p>
            <a:r>
              <a:rPr lang="en-US" altLang="zh-CN">
                <a:latin typeface="Franklin Gothic Book" pitchFamily="34" charset="0"/>
                <a:ea typeface="黑体" pitchFamily="2" charset="-122"/>
              </a:rPr>
              <a:t>&lt;load-on-startup&gt;2&lt;/load-on-startup&gt;</a:t>
            </a:r>
          </a:p>
          <a:p>
            <a:r>
              <a:rPr lang="en-US" altLang="zh-CN">
                <a:latin typeface="Franklin Gothic Book" pitchFamily="34" charset="0"/>
                <a:ea typeface="黑体" pitchFamily="2" charset="-122"/>
              </a:rPr>
              <a:t>&lt;/servlet&gt;</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855746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4" name="矩形 3"/>
          <p:cNvSpPr/>
          <p:nvPr/>
        </p:nvSpPr>
        <p:spPr>
          <a:xfrm>
            <a:off x="1500188" y="3000375"/>
            <a:ext cx="1928812"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2005-2006</a:t>
            </a:r>
            <a:r>
              <a:rPr lang="zh-CN" altLang="en-US" dirty="0"/>
              <a:t>年</a:t>
            </a:r>
          </a:p>
        </p:txBody>
      </p:sp>
      <p:sp>
        <p:nvSpPr>
          <p:cNvPr id="5" name="矩形 4"/>
          <p:cNvSpPr/>
          <p:nvPr/>
        </p:nvSpPr>
        <p:spPr>
          <a:xfrm>
            <a:off x="1571625" y="4214813"/>
            <a:ext cx="1857375" cy="50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2007</a:t>
            </a:r>
            <a:r>
              <a:rPr lang="zh-CN" altLang="en-US" dirty="0"/>
              <a:t>至</a:t>
            </a:r>
            <a:r>
              <a:rPr lang="en-US" altLang="zh-CN" dirty="0"/>
              <a:t>2008</a:t>
            </a:r>
            <a:r>
              <a:rPr lang="zh-CN" altLang="en-US" dirty="0"/>
              <a:t>年</a:t>
            </a:r>
          </a:p>
        </p:txBody>
      </p:sp>
      <p:cxnSp>
        <p:nvCxnSpPr>
          <p:cNvPr id="8" name="直接箭头连接符 7"/>
          <p:cNvCxnSpPr>
            <a:stCxn id="4" idx="3"/>
            <a:endCxn id="41" idx="1"/>
          </p:cNvCxnSpPr>
          <p:nvPr/>
        </p:nvCxnSpPr>
        <p:spPr>
          <a:xfrm flipV="1">
            <a:off x="3428992" y="2957506"/>
            <a:ext cx="1500198" cy="2571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矩形 40"/>
          <p:cNvSpPr/>
          <p:nvPr/>
        </p:nvSpPr>
        <p:spPr>
          <a:xfrm>
            <a:off x="4929190" y="2500306"/>
            <a:ext cx="3500462" cy="91440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标签库诞生并不断完善</a:t>
            </a:r>
            <a:endParaRPr lang="en-US" altLang="zh-CN" dirty="0"/>
          </a:p>
          <a:p>
            <a:pPr fontAlgn="auto">
              <a:spcBef>
                <a:spcPts val="0"/>
              </a:spcBef>
              <a:spcAft>
                <a:spcPts val="0"/>
              </a:spcAft>
              <a:defRPr/>
            </a:pPr>
            <a:r>
              <a:rPr lang="en-US" altLang="zh-CN" dirty="0"/>
              <a:t>2.</a:t>
            </a:r>
            <a:r>
              <a:rPr lang="zh-CN" altLang="en-US" dirty="0"/>
              <a:t>持久层框架诞生并不断完善</a:t>
            </a:r>
            <a:endParaRPr lang="en-US" altLang="zh-CN" dirty="0"/>
          </a:p>
          <a:p>
            <a:pPr fontAlgn="auto">
              <a:spcBef>
                <a:spcPts val="0"/>
              </a:spcBef>
              <a:spcAft>
                <a:spcPts val="0"/>
              </a:spcAft>
              <a:defRPr/>
            </a:pPr>
            <a:r>
              <a:rPr lang="en-US" altLang="zh-CN" dirty="0"/>
              <a:t>3.</a:t>
            </a:r>
            <a:r>
              <a:rPr lang="zh-CN" altLang="en-US" dirty="0"/>
              <a:t>建立了原始的</a:t>
            </a:r>
            <a:r>
              <a:rPr lang="en-US" altLang="zh-CN" dirty="0" err="1"/>
              <a:t>aop</a:t>
            </a:r>
            <a:r>
              <a:rPr lang="zh-CN" altLang="en-US" dirty="0"/>
              <a:t>机制</a:t>
            </a:r>
          </a:p>
        </p:txBody>
      </p:sp>
      <p:sp>
        <p:nvSpPr>
          <p:cNvPr id="49" name="矩形 48"/>
          <p:cNvSpPr/>
          <p:nvPr/>
        </p:nvSpPr>
        <p:spPr>
          <a:xfrm>
            <a:off x="4572000" y="3929066"/>
            <a:ext cx="4071966" cy="142876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标签库、持久层框架日趋成熟稳定并</a:t>
            </a:r>
            <a:endParaRPr lang="en-US" altLang="zh-CN" dirty="0"/>
          </a:p>
          <a:p>
            <a:pPr fontAlgn="auto">
              <a:spcBef>
                <a:spcPts val="0"/>
              </a:spcBef>
              <a:spcAft>
                <a:spcPts val="0"/>
              </a:spcAft>
              <a:defRPr/>
            </a:pPr>
            <a:r>
              <a:rPr lang="zh-CN" altLang="en-US" dirty="0"/>
              <a:t>持续改进（特别是引入了灵活的事务管理机制、开发</a:t>
            </a:r>
            <a:r>
              <a:rPr lang="en-US" altLang="zh-CN" dirty="0" err="1"/>
              <a:t>api</a:t>
            </a:r>
            <a:r>
              <a:rPr lang="zh-CN" altLang="en-US" dirty="0"/>
              <a:t>比较丰富）</a:t>
            </a:r>
            <a:endParaRPr lang="en-US" altLang="zh-CN" dirty="0"/>
          </a:p>
          <a:p>
            <a:pPr fontAlgn="auto">
              <a:spcBef>
                <a:spcPts val="0"/>
              </a:spcBef>
              <a:spcAft>
                <a:spcPts val="0"/>
              </a:spcAft>
              <a:defRPr/>
            </a:pPr>
            <a:r>
              <a:rPr lang="en-US" altLang="zh-CN" dirty="0"/>
              <a:t>2.Aop/</a:t>
            </a:r>
            <a:r>
              <a:rPr lang="en-US" altLang="zh-CN" dirty="0" err="1"/>
              <a:t>ioc</a:t>
            </a:r>
            <a:r>
              <a:rPr lang="zh-CN" altLang="en-US" dirty="0"/>
              <a:t>框架初步形成并不断完善</a:t>
            </a:r>
            <a:endParaRPr lang="en-US" altLang="zh-CN" dirty="0"/>
          </a:p>
          <a:p>
            <a:pPr fontAlgn="auto">
              <a:spcBef>
                <a:spcPts val="0"/>
              </a:spcBef>
              <a:spcAft>
                <a:spcPts val="0"/>
              </a:spcAft>
              <a:defRPr/>
            </a:pPr>
            <a:r>
              <a:rPr lang="en-US" altLang="zh-CN" dirty="0"/>
              <a:t>3.</a:t>
            </a:r>
            <a:r>
              <a:rPr lang="zh-CN" altLang="en-US" dirty="0"/>
              <a:t>分布式事件管理框架开始形成</a:t>
            </a:r>
          </a:p>
        </p:txBody>
      </p:sp>
      <p:cxnSp>
        <p:nvCxnSpPr>
          <p:cNvPr id="51" name="直接箭头连接符 50"/>
          <p:cNvCxnSpPr>
            <a:stCxn id="5" idx="3"/>
            <a:endCxn id="49" idx="1"/>
          </p:cNvCxnSpPr>
          <p:nvPr/>
        </p:nvCxnSpPr>
        <p:spPr>
          <a:xfrm>
            <a:off x="3428992" y="4464851"/>
            <a:ext cx="1143008" cy="1785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xmlns="" val="1645157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服务客服端组件生成</a:t>
            </a:r>
            <a:endParaRPr lang="en-US" altLang="zh-CN" dirty="0" smtClean="0"/>
          </a:p>
          <a:p>
            <a:pPr marL="0" indent="0" fontAlgn="auto">
              <a:spcAft>
                <a:spcPts val="0"/>
              </a:spcAft>
              <a:buFont typeface="Wingdings 2"/>
              <a:buNone/>
              <a:defRPr/>
            </a:pPr>
            <a:endParaRPr lang="zh-CN" altLang="en-US" dirty="0"/>
          </a:p>
        </p:txBody>
      </p:sp>
      <p:sp>
        <p:nvSpPr>
          <p:cNvPr id="41988" name="矩形 6"/>
          <p:cNvSpPr>
            <a:spLocks noChangeArrowheads="1"/>
          </p:cNvSpPr>
          <p:nvPr/>
        </p:nvSpPr>
        <p:spPr bwMode="auto">
          <a:xfrm>
            <a:off x="357188" y="1928813"/>
            <a:ext cx="7215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利用组件工厂方法获取</a:t>
            </a:r>
            <a:r>
              <a:rPr lang="en-US" altLang="zh-CN">
                <a:latin typeface="Franklin Gothic Book" pitchFamily="34" charset="0"/>
                <a:ea typeface="黑体" pitchFamily="2" charset="-122"/>
              </a:rPr>
              <a:t>RMI</a:t>
            </a:r>
            <a:r>
              <a:rPr lang="zh-CN" altLang="en-US">
                <a:latin typeface="Franklin Gothic Book" pitchFamily="34" charset="0"/>
                <a:ea typeface="黑体" pitchFamily="2" charset="-122"/>
              </a:rPr>
              <a:t>服务客服端</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配置</a:t>
            </a:r>
          </a:p>
        </p:txBody>
      </p:sp>
      <p:pic>
        <p:nvPicPr>
          <p:cNvPr id="41989" name="Picture 2" descr="C:\Documents and Settings\Administrator\Application Data\Tencent\Users\122054810\QQ\WinTemp\RichOle\MHK~CQU2(I1~DTORR)FG[S7.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28625" y="2357438"/>
            <a:ext cx="7972425" cy="177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42417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服务客服端组件调用</a:t>
            </a:r>
            <a:endParaRPr lang="en-US" altLang="zh-CN" dirty="0" smtClean="0"/>
          </a:p>
          <a:p>
            <a:pPr marL="0" indent="0" fontAlgn="auto">
              <a:spcAft>
                <a:spcPts val="0"/>
              </a:spcAft>
              <a:buFont typeface="Wingdings 2"/>
              <a:buNone/>
              <a:defRPr/>
            </a:pPr>
            <a:endParaRPr lang="zh-CN" altLang="en-US" dirty="0"/>
          </a:p>
        </p:txBody>
      </p:sp>
      <p:sp>
        <p:nvSpPr>
          <p:cNvPr id="43012" name="矩形 6"/>
          <p:cNvSpPr>
            <a:spLocks noChangeArrowheads="1"/>
          </p:cNvSpPr>
          <p:nvPr/>
        </p:nvSpPr>
        <p:spPr bwMode="auto">
          <a:xfrm>
            <a:off x="357188" y="1928813"/>
            <a:ext cx="72151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利用组件工厂方法获取</a:t>
            </a:r>
            <a:r>
              <a:rPr lang="en-US" altLang="zh-CN">
                <a:latin typeface="Franklin Gothic Book" pitchFamily="34" charset="0"/>
                <a:ea typeface="黑体" pitchFamily="2" charset="-122"/>
              </a:rPr>
              <a:t>RMI</a:t>
            </a:r>
            <a:r>
              <a:rPr lang="zh-CN" altLang="en-US">
                <a:latin typeface="Franklin Gothic Book" pitchFamily="34" charset="0"/>
                <a:ea typeface="黑体" pitchFamily="2" charset="-122"/>
              </a:rPr>
              <a:t>服务客服端调用</a:t>
            </a:r>
          </a:p>
        </p:txBody>
      </p:sp>
      <p:pic>
        <p:nvPicPr>
          <p:cNvPr id="4301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2571750"/>
            <a:ext cx="8629650" cy="241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4" name="TextBox 7"/>
          <p:cNvSpPr txBox="1">
            <a:spLocks noChangeArrowheads="1"/>
          </p:cNvSpPr>
          <p:nvPr/>
        </p:nvSpPr>
        <p:spPr bwMode="auto">
          <a:xfrm>
            <a:off x="5429250" y="4714875"/>
            <a:ext cx="1955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solidFill>
                  <a:srgbClr val="FF0000"/>
                </a:solidFill>
              </a:rPr>
              <a:t>RMI</a:t>
            </a:r>
            <a:r>
              <a:rPr lang="zh-CN" altLang="en-US">
                <a:solidFill>
                  <a:srgbClr val="FF0000"/>
                </a:solidFill>
              </a:rPr>
              <a:t>服务方法调用</a:t>
            </a:r>
          </a:p>
        </p:txBody>
      </p:sp>
      <p:cxnSp>
        <p:nvCxnSpPr>
          <p:cNvPr id="10" name="直接箭头连接符 9"/>
          <p:cNvCxnSpPr>
            <a:stCxn id="43014" idx="1"/>
          </p:cNvCxnSpPr>
          <p:nvPr/>
        </p:nvCxnSpPr>
        <p:spPr>
          <a:xfrm rot="10800000">
            <a:off x="4071938" y="4500563"/>
            <a:ext cx="1357312" cy="398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56383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err="1" smtClean="0"/>
              <a:t>Webservice</a:t>
            </a:r>
            <a:r>
              <a:rPr lang="zh-CN" altLang="en-US" dirty="0" smtClean="0"/>
              <a:t>功能的使用</a:t>
            </a:r>
            <a:r>
              <a:rPr lang="en-US" altLang="zh-CN" dirty="0" smtClean="0"/>
              <a:t>-</a:t>
            </a:r>
            <a:r>
              <a:rPr lang="zh-CN" altLang="en-US" dirty="0" smtClean="0"/>
              <a:t>服务定义</a:t>
            </a:r>
            <a:endParaRPr lang="en-US" altLang="zh-CN" dirty="0" smtClean="0"/>
          </a:p>
          <a:p>
            <a:pPr marL="0" indent="0" fontAlgn="auto">
              <a:spcAft>
                <a:spcPts val="0"/>
              </a:spcAft>
              <a:buFont typeface="Wingdings 2"/>
              <a:buNone/>
              <a:defRPr/>
            </a:pPr>
            <a:endParaRPr lang="zh-CN" altLang="en-US" dirty="0"/>
          </a:p>
        </p:txBody>
      </p:sp>
      <p:pic>
        <p:nvPicPr>
          <p:cNvPr id="4403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76375" y="1916113"/>
            <a:ext cx="4465638" cy="79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93838" y="3068638"/>
            <a:ext cx="4829175"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99483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5059"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Webservice</a:t>
            </a:r>
            <a:r>
              <a:rPr lang="zh-CN" altLang="en-US" smtClean="0"/>
              <a:t>功能的使用</a:t>
            </a:r>
            <a:r>
              <a:rPr lang="en-US" altLang="zh-CN" smtClean="0"/>
              <a:t>-</a:t>
            </a:r>
            <a:r>
              <a:rPr lang="zh-CN" altLang="en-US" smtClean="0"/>
              <a:t>服务发布</a:t>
            </a:r>
          </a:p>
        </p:txBody>
      </p:sp>
      <p:pic>
        <p:nvPicPr>
          <p:cNvPr id="4506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19250" y="1916113"/>
            <a:ext cx="6381750" cy="454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84673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fontScale="77500" lnSpcReduction="20000"/>
          </a:bodyPr>
          <a:lstStyle/>
          <a:p>
            <a:pPr fontAlgn="auto">
              <a:spcAft>
                <a:spcPts val="0"/>
              </a:spcAft>
              <a:buFont typeface="Wingdings 2"/>
              <a:buNone/>
              <a:defRPr/>
            </a:pPr>
            <a:r>
              <a:rPr lang="en-US" altLang="zh-CN" dirty="0" err="1" smtClean="0"/>
              <a:t>Webservice</a:t>
            </a:r>
            <a:r>
              <a:rPr lang="zh-CN" altLang="en-US" dirty="0" smtClean="0"/>
              <a:t>功能的使用</a:t>
            </a:r>
            <a:r>
              <a:rPr lang="en-US" altLang="zh-CN" dirty="0" smtClean="0"/>
              <a:t>-</a:t>
            </a:r>
            <a:r>
              <a:rPr lang="en-US" altLang="zh-CN" dirty="0" err="1" smtClean="0"/>
              <a:t>webservice</a:t>
            </a:r>
            <a:r>
              <a:rPr lang="zh-CN" altLang="en-US" dirty="0" smtClean="0"/>
              <a:t>服务引擎配置</a:t>
            </a:r>
            <a:r>
              <a:rPr lang="en-US" altLang="zh-CN" dirty="0" smtClean="0"/>
              <a:t>web.xml</a:t>
            </a:r>
            <a:endParaRPr lang="zh-CN" altLang="en-US" dirty="0"/>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03300" y="2540000"/>
            <a:ext cx="7137400" cy="1784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18837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7107"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Webservice</a:t>
            </a:r>
            <a:r>
              <a:rPr lang="zh-CN" altLang="en-US" smtClean="0"/>
              <a:t>功能的使用</a:t>
            </a:r>
            <a:r>
              <a:rPr lang="en-US" altLang="zh-CN" smtClean="0"/>
              <a:t>-webservice</a:t>
            </a:r>
            <a:r>
              <a:rPr lang="zh-CN" altLang="en-US" smtClean="0"/>
              <a:t>服务调用</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5613" y="2370138"/>
            <a:ext cx="8205787" cy="109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9" name="TextBox 3"/>
          <p:cNvSpPr txBox="1">
            <a:spLocks noChangeArrowheads="1"/>
          </p:cNvSpPr>
          <p:nvPr/>
        </p:nvSpPr>
        <p:spPr bwMode="auto">
          <a:xfrm>
            <a:off x="611188" y="1947863"/>
            <a:ext cx="18002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客服端组件配置</a:t>
            </a:r>
          </a:p>
        </p:txBody>
      </p:sp>
      <p:sp>
        <p:nvSpPr>
          <p:cNvPr id="47110" name="TextBox 4"/>
          <p:cNvSpPr txBox="1">
            <a:spLocks noChangeArrowheads="1"/>
          </p:cNvSpPr>
          <p:nvPr/>
        </p:nvSpPr>
        <p:spPr bwMode="auto">
          <a:xfrm>
            <a:off x="611188" y="3716338"/>
            <a:ext cx="1800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客服端服务调用</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0975" y="4365625"/>
            <a:ext cx="8840788" cy="106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69979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8131"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263" y="2205038"/>
            <a:ext cx="8948737" cy="227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33" name="TextBox 5"/>
          <p:cNvSpPr txBox="1">
            <a:spLocks noChangeArrowheads="1"/>
          </p:cNvSpPr>
          <p:nvPr/>
        </p:nvSpPr>
        <p:spPr bwMode="auto">
          <a:xfrm>
            <a:off x="755650" y="1835150"/>
            <a:ext cx="12906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配置</a:t>
            </a:r>
          </a:p>
        </p:txBody>
      </p:sp>
    </p:spTree>
    <p:extLst>
      <p:ext uri="{BB962C8B-B14F-4D97-AF65-F5344CB8AC3E}">
        <p14:creationId xmlns:p14="http://schemas.microsoft.com/office/powerpoint/2010/main" xmlns="" val="34578673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9155"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sp>
        <p:nvSpPr>
          <p:cNvPr id="49156" name="TextBox 5"/>
          <p:cNvSpPr txBox="1">
            <a:spLocks noChangeArrowheads="1"/>
          </p:cNvSpPr>
          <p:nvPr/>
        </p:nvSpPr>
        <p:spPr bwMode="auto">
          <a:xfrm>
            <a:off x="755650" y="1835150"/>
            <a:ext cx="1290638"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任务</a:t>
            </a:r>
            <a:endParaRPr lang="en-US" altLang="zh-CN"/>
          </a:p>
          <a:p>
            <a:r>
              <a:rPr lang="zh-CN" altLang="en-US"/>
              <a:t>配置</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4213" y="71438"/>
            <a:ext cx="7288212" cy="6742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60673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50179"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sp>
        <p:nvSpPr>
          <p:cNvPr id="50180" name="TextBox 5"/>
          <p:cNvSpPr txBox="1">
            <a:spLocks noChangeArrowheads="1"/>
          </p:cNvSpPr>
          <p:nvPr/>
        </p:nvSpPr>
        <p:spPr bwMode="auto">
          <a:xfrm>
            <a:off x="755650" y="1835150"/>
            <a:ext cx="1982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任务实现类</a:t>
            </a:r>
          </a:p>
        </p:txBody>
      </p:sp>
      <p:pic>
        <p:nvPicPr>
          <p:cNvPr id="5018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25525" y="2490788"/>
            <a:ext cx="5816600"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57238" y="3141663"/>
            <a:ext cx="5392737" cy="216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740150" y="3789363"/>
            <a:ext cx="4697413" cy="234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4" name="TextBox 3"/>
          <p:cNvSpPr txBox="1">
            <a:spLocks noChangeArrowheads="1"/>
          </p:cNvSpPr>
          <p:nvPr/>
        </p:nvSpPr>
        <p:spPr bwMode="auto">
          <a:xfrm>
            <a:off x="1277938" y="2794000"/>
            <a:ext cx="93821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Class</a:t>
            </a:r>
            <a:r>
              <a:rPr lang="zh-CN" altLang="en-US"/>
              <a:t>类</a:t>
            </a:r>
          </a:p>
        </p:txBody>
      </p:sp>
      <p:sp>
        <p:nvSpPr>
          <p:cNvPr id="50185" name="TextBox 4"/>
          <p:cNvSpPr txBox="1">
            <a:spLocks noChangeArrowheads="1"/>
          </p:cNvSpPr>
          <p:nvPr/>
        </p:nvSpPr>
        <p:spPr bwMode="auto">
          <a:xfrm>
            <a:off x="6659563" y="3573463"/>
            <a:ext cx="87788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组件类</a:t>
            </a:r>
          </a:p>
        </p:txBody>
      </p:sp>
    </p:spTree>
    <p:extLst>
      <p:ext uri="{BB962C8B-B14F-4D97-AF65-F5344CB8AC3E}">
        <p14:creationId xmlns:p14="http://schemas.microsoft.com/office/powerpoint/2010/main" xmlns="" val="3257634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 calcmode="lin" valueType="num">
                                      <p:cBhvr additive="base">
                                        <p:cTn id="13" dur="500" fill="hold"/>
                                        <p:tgtEl>
                                          <p:spTgt spid="7172"/>
                                        </p:tgtEl>
                                        <p:attrNameLst>
                                          <p:attrName>ppt_x</p:attrName>
                                        </p:attrNameLst>
                                      </p:cBhvr>
                                      <p:tavLst>
                                        <p:tav tm="0">
                                          <p:val>
                                            <p:strVal val="#ppt_x"/>
                                          </p:val>
                                        </p:tav>
                                        <p:tav tm="100000">
                                          <p:val>
                                            <p:strVal val="#ppt_x"/>
                                          </p:val>
                                        </p:tav>
                                      </p:tavLst>
                                    </p:anim>
                                    <p:anim calcmode="lin" valueType="num">
                                      <p:cBhvr additive="base">
                                        <p:cTn id="14"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51203"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任务调度引擎的启动和停止</a:t>
            </a:r>
          </a:p>
        </p:txBody>
      </p:sp>
      <p:pic>
        <p:nvPicPr>
          <p:cNvPr id="5120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6688" y="2822575"/>
            <a:ext cx="8810625"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05" name="矩形 6"/>
          <p:cNvSpPr>
            <a:spLocks noChangeArrowheads="1"/>
          </p:cNvSpPr>
          <p:nvPr/>
        </p:nvSpPr>
        <p:spPr bwMode="auto">
          <a:xfrm>
            <a:off x="468313" y="2017713"/>
            <a:ext cx="36274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org.frameworkset.task.</a:t>
            </a:r>
            <a:r>
              <a:rPr lang="en-US" altLang="zh-CN" u="sng">
                <a:latin typeface="Franklin Gothic Book" pitchFamily="34" charset="0"/>
                <a:ea typeface="黑体" pitchFamily="2" charset="-122"/>
              </a:rPr>
              <a:t> TaskService</a:t>
            </a:r>
            <a:endParaRPr lang="zh-CN" altLang="en-US">
              <a:latin typeface="Franklin Gothic Book" pitchFamily="34" charset="0"/>
              <a:ea typeface="黑体" pitchFamily="2" charset="-122"/>
            </a:endParaRPr>
          </a:p>
        </p:txBody>
      </p:sp>
      <p:sp>
        <p:nvSpPr>
          <p:cNvPr id="51206" name="TextBox 5"/>
          <p:cNvSpPr txBox="1">
            <a:spLocks noChangeArrowheads="1"/>
          </p:cNvSpPr>
          <p:nvPr/>
        </p:nvSpPr>
        <p:spPr bwMode="auto">
          <a:xfrm>
            <a:off x="500063" y="4357688"/>
            <a:ext cx="5278437" cy="175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等待所有任务都停止后，停止引擎</a:t>
            </a:r>
            <a:endParaRPr lang="en-US" altLang="zh-CN"/>
          </a:p>
          <a:p>
            <a:r>
              <a:rPr lang="en-US" altLang="zh-CN"/>
              <a:t>taskService.stopService(true);</a:t>
            </a:r>
          </a:p>
          <a:p>
            <a:r>
              <a:rPr lang="zh-CN" altLang="en-US"/>
              <a:t>删除工作组</a:t>
            </a:r>
            <a:r>
              <a:rPr lang="en-US" altLang="zh-CN"/>
              <a:t>default</a:t>
            </a:r>
            <a:r>
              <a:rPr lang="zh-CN" altLang="en-US"/>
              <a:t>中的任务</a:t>
            </a:r>
            <a:r>
              <a:rPr lang="en-US" altLang="zh-CN"/>
              <a:t>workbroker</a:t>
            </a:r>
          </a:p>
          <a:p>
            <a:r>
              <a:rPr lang="en-US" altLang="zh-CN"/>
              <a:t>taskService.deleteJob("workbroker", "default");</a:t>
            </a:r>
          </a:p>
          <a:p>
            <a:r>
              <a:rPr lang="zh-CN" altLang="en-US"/>
              <a:t>启动工作组</a:t>
            </a:r>
            <a:r>
              <a:rPr lang="en-US" altLang="zh-CN"/>
              <a:t>default</a:t>
            </a:r>
            <a:r>
              <a:rPr lang="zh-CN" altLang="en-US"/>
              <a:t>中的任务</a:t>
            </a:r>
            <a:r>
              <a:rPr lang="en-US" altLang="zh-CN"/>
              <a:t>workbroker</a:t>
            </a:r>
          </a:p>
          <a:p>
            <a:r>
              <a:rPr lang="en-US" altLang="zh-CN"/>
              <a:t>taskService.startExecuteJob("default", "workbroker");</a:t>
            </a:r>
            <a:endParaRPr lang="zh-CN" altLang="en-US"/>
          </a:p>
        </p:txBody>
      </p:sp>
    </p:spTree>
    <p:extLst>
      <p:ext uri="{BB962C8B-B14F-4D97-AF65-F5344CB8AC3E}">
        <p14:creationId xmlns:p14="http://schemas.microsoft.com/office/powerpoint/2010/main" xmlns="" val="3336432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23" name="矩形 22"/>
          <p:cNvSpPr/>
          <p:nvPr/>
        </p:nvSpPr>
        <p:spPr>
          <a:xfrm>
            <a:off x="214313" y="2500313"/>
            <a:ext cx="178593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2009-2010</a:t>
            </a:r>
            <a:r>
              <a:rPr lang="zh-CN" altLang="en-US" dirty="0"/>
              <a:t>年</a:t>
            </a:r>
          </a:p>
        </p:txBody>
      </p:sp>
      <p:sp>
        <p:nvSpPr>
          <p:cNvPr id="14" name="矩形 13"/>
          <p:cNvSpPr/>
          <p:nvPr/>
        </p:nvSpPr>
        <p:spPr>
          <a:xfrm>
            <a:off x="2643174" y="2071678"/>
            <a:ext cx="6000792" cy="421484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、与时俱进。将标签库和</a:t>
            </a:r>
            <a:r>
              <a:rPr lang="en-US" altLang="zh-CN" dirty="0" err="1"/>
              <a:t>jquery</a:t>
            </a:r>
            <a:r>
              <a:rPr lang="zh-CN" altLang="en-US" dirty="0"/>
              <a:t>、</a:t>
            </a:r>
            <a:r>
              <a:rPr lang="en-US" altLang="zh-CN" dirty="0" err="1"/>
              <a:t>jqueryeasyui</a:t>
            </a:r>
            <a:r>
              <a:rPr lang="zh-CN" altLang="en-US" dirty="0"/>
              <a:t>结合起来、页面交换更为友善，提供更好的性能</a:t>
            </a:r>
            <a:endParaRPr lang="en-US" altLang="zh-CN" dirty="0"/>
          </a:p>
          <a:p>
            <a:pPr fontAlgn="auto">
              <a:spcBef>
                <a:spcPts val="0"/>
              </a:spcBef>
              <a:spcAft>
                <a:spcPts val="0"/>
              </a:spcAft>
              <a:defRPr/>
            </a:pPr>
            <a:r>
              <a:rPr lang="en-US" altLang="zh-CN" dirty="0"/>
              <a:t>2</a:t>
            </a:r>
            <a:r>
              <a:rPr lang="zh-CN" altLang="en-US" dirty="0"/>
              <a:t>、持久层框架开发</a:t>
            </a:r>
            <a:r>
              <a:rPr lang="en-US" altLang="zh-CN" dirty="0" err="1"/>
              <a:t>api</a:t>
            </a:r>
            <a:r>
              <a:rPr lang="zh-CN" altLang="en-US" dirty="0"/>
              <a:t>进一步完善、更加简洁、融合</a:t>
            </a:r>
            <a:r>
              <a:rPr lang="en-US" altLang="zh-CN" dirty="0" err="1"/>
              <a:t>ormapping</a:t>
            </a:r>
            <a:r>
              <a:rPr lang="zh-CN" altLang="en-US" dirty="0"/>
              <a:t>技术、提供多数据库解决方案，整合</a:t>
            </a:r>
            <a:r>
              <a:rPr lang="en-US" altLang="zh-CN" dirty="0"/>
              <a:t>apache common </a:t>
            </a:r>
            <a:r>
              <a:rPr lang="en-US" altLang="zh-CN" dirty="0" err="1"/>
              <a:t>dbcp</a:t>
            </a:r>
            <a:r>
              <a:rPr lang="zh-CN" altLang="en-US" dirty="0"/>
              <a:t>连接池，提供连接池管理和监控接口</a:t>
            </a:r>
            <a:endParaRPr lang="en-US" altLang="zh-CN" dirty="0"/>
          </a:p>
          <a:p>
            <a:pPr fontAlgn="auto">
              <a:spcBef>
                <a:spcPts val="0"/>
              </a:spcBef>
              <a:spcAft>
                <a:spcPts val="0"/>
              </a:spcAft>
              <a:defRPr/>
            </a:pPr>
            <a:r>
              <a:rPr lang="en-US" altLang="zh-CN" dirty="0"/>
              <a:t>3.Aop/</a:t>
            </a:r>
            <a:r>
              <a:rPr lang="en-US" altLang="zh-CN" dirty="0" err="1"/>
              <a:t>ioc</a:t>
            </a:r>
            <a:r>
              <a:rPr lang="zh-CN" altLang="en-US" dirty="0"/>
              <a:t>框架进一步完善。整合</a:t>
            </a:r>
            <a:r>
              <a:rPr lang="en-US" altLang="zh-CN" dirty="0"/>
              <a:t>quartz</a:t>
            </a:r>
            <a:r>
              <a:rPr lang="zh-CN" altLang="en-US" dirty="0"/>
              <a:t>任务调度、</a:t>
            </a:r>
            <a:r>
              <a:rPr lang="en-US" altLang="zh-CN" dirty="0" err="1"/>
              <a:t>jms</a:t>
            </a:r>
            <a:r>
              <a:rPr lang="zh-CN" altLang="en-US" dirty="0"/>
              <a:t>、</a:t>
            </a:r>
            <a:r>
              <a:rPr lang="en-US" altLang="zh-CN" dirty="0" err="1"/>
              <a:t>webservice</a:t>
            </a:r>
            <a:r>
              <a:rPr lang="zh-CN" altLang="en-US" dirty="0"/>
              <a:t>、</a:t>
            </a:r>
            <a:r>
              <a:rPr lang="en-US" altLang="zh-CN" dirty="0" err="1"/>
              <a:t>rpc</a:t>
            </a:r>
            <a:r>
              <a:rPr lang="zh-CN" altLang="en-US" dirty="0"/>
              <a:t>等技术，提供丰富的</a:t>
            </a:r>
            <a:r>
              <a:rPr lang="en-US" altLang="zh-CN" dirty="0" err="1"/>
              <a:t>rpc</a:t>
            </a:r>
            <a:r>
              <a:rPr lang="zh-CN" altLang="en-US" dirty="0"/>
              <a:t>协议簇。</a:t>
            </a:r>
            <a:endParaRPr lang="en-US" altLang="zh-CN" dirty="0"/>
          </a:p>
          <a:p>
            <a:pPr fontAlgn="auto">
              <a:spcBef>
                <a:spcPts val="0"/>
              </a:spcBef>
              <a:spcAft>
                <a:spcPts val="0"/>
              </a:spcAft>
              <a:defRPr/>
            </a:pPr>
            <a:r>
              <a:rPr lang="en-US" altLang="zh-CN" dirty="0">
                <a:solidFill>
                  <a:srgbClr val="7030A0"/>
                </a:solidFill>
              </a:rPr>
              <a:t>4</a:t>
            </a:r>
            <a:r>
              <a:rPr lang="zh-CN" altLang="en-US" dirty="0">
                <a:solidFill>
                  <a:srgbClr val="7030A0"/>
                </a:solidFill>
              </a:rPr>
              <a:t>、分布式事件管理框架逐步完善起来，增加事件队列管理，同步异步事件功能</a:t>
            </a:r>
            <a:endParaRPr lang="en-US" altLang="zh-CN" dirty="0">
              <a:solidFill>
                <a:srgbClr val="7030A0"/>
              </a:solidFill>
            </a:endParaRPr>
          </a:p>
          <a:p>
            <a:pPr fontAlgn="auto">
              <a:spcBef>
                <a:spcPts val="0"/>
              </a:spcBef>
              <a:spcAft>
                <a:spcPts val="0"/>
              </a:spcAft>
              <a:defRPr/>
            </a:pPr>
            <a:r>
              <a:rPr lang="en-US" altLang="zh-CN" dirty="0"/>
              <a:t>5</a:t>
            </a:r>
            <a:r>
              <a:rPr lang="zh-CN" altLang="en-US" dirty="0"/>
              <a:t>、</a:t>
            </a:r>
            <a:r>
              <a:rPr lang="en-US" altLang="zh-CN" dirty="0" err="1"/>
              <a:t>Mvc</a:t>
            </a:r>
            <a:r>
              <a:rPr lang="zh-CN" altLang="en-US" dirty="0"/>
              <a:t>框架提上开发日程。整合业界主流</a:t>
            </a:r>
            <a:r>
              <a:rPr lang="en-US" altLang="zh-CN" dirty="0" err="1"/>
              <a:t>mvc</a:t>
            </a:r>
            <a:r>
              <a:rPr lang="zh-CN" altLang="en-US" dirty="0"/>
              <a:t>框架</a:t>
            </a:r>
            <a:r>
              <a:rPr lang="en-US" altLang="zh-CN" dirty="0"/>
              <a:t>spring </a:t>
            </a:r>
            <a:r>
              <a:rPr lang="en-US" altLang="zh-CN" dirty="0" err="1"/>
              <a:t>mvc</a:t>
            </a:r>
            <a:r>
              <a:rPr lang="zh-CN" altLang="en-US" dirty="0"/>
              <a:t>、</a:t>
            </a:r>
            <a:r>
              <a:rPr lang="en-US" altLang="zh-CN" dirty="0"/>
              <a:t>struts 2</a:t>
            </a:r>
            <a:r>
              <a:rPr lang="zh-CN" altLang="en-US" dirty="0"/>
              <a:t>的优势特点，依托</a:t>
            </a:r>
            <a:r>
              <a:rPr lang="en-US" altLang="zh-CN" dirty="0" err="1"/>
              <a:t>aop</a:t>
            </a:r>
            <a:r>
              <a:rPr lang="zh-CN" altLang="en-US" dirty="0"/>
              <a:t>框架，将</a:t>
            </a:r>
            <a:r>
              <a:rPr lang="en-US" altLang="zh-CN" dirty="0"/>
              <a:t>spring </a:t>
            </a:r>
            <a:r>
              <a:rPr lang="en-US" altLang="zh-CN" dirty="0" err="1"/>
              <a:t>mvc</a:t>
            </a:r>
            <a:r>
              <a:rPr lang="zh-CN" altLang="en-US" dirty="0"/>
              <a:t>、</a:t>
            </a:r>
            <a:r>
              <a:rPr lang="en-US" altLang="zh-CN" dirty="0"/>
              <a:t>struts 2</a:t>
            </a:r>
            <a:r>
              <a:rPr lang="zh-CN" altLang="en-US" dirty="0"/>
              <a:t>的优点融为一体，开发出独具特色的</a:t>
            </a:r>
            <a:r>
              <a:rPr lang="en-US" altLang="zh-CN" dirty="0" err="1"/>
              <a:t>mvc</a:t>
            </a:r>
            <a:r>
              <a:rPr lang="zh-CN" altLang="en-US" dirty="0"/>
              <a:t>框架。</a:t>
            </a:r>
            <a:endParaRPr lang="en-US" altLang="zh-CN" dirty="0"/>
          </a:p>
          <a:p>
            <a:pPr fontAlgn="auto">
              <a:spcBef>
                <a:spcPts val="0"/>
              </a:spcBef>
              <a:spcAft>
                <a:spcPts val="0"/>
              </a:spcAft>
              <a:defRPr/>
            </a:pPr>
            <a:r>
              <a:rPr lang="en-US" altLang="zh-CN" dirty="0" err="1"/>
              <a:t>Bbossgroups</a:t>
            </a:r>
            <a:r>
              <a:rPr lang="zh-CN" altLang="en-US" dirty="0"/>
              <a:t>初具规模，并具备一定的竞争力</a:t>
            </a:r>
          </a:p>
        </p:txBody>
      </p:sp>
      <p:cxnSp>
        <p:nvCxnSpPr>
          <p:cNvPr id="16" name="直接箭头连接符 15"/>
          <p:cNvCxnSpPr>
            <a:stCxn id="23" idx="3"/>
            <a:endCxn id="14" idx="1"/>
          </p:cNvCxnSpPr>
          <p:nvPr/>
        </p:nvCxnSpPr>
        <p:spPr>
          <a:xfrm>
            <a:off x="2000232" y="2678901"/>
            <a:ext cx="642942" cy="15001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xmlns="" val="38663726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62500" lnSpcReduction="2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基于</a:t>
            </a:r>
            <a:r>
              <a:rPr lang="en-US" altLang="zh-CN" dirty="0" err="1" smtClean="0"/>
              <a:t>bboss</a:t>
            </a:r>
            <a:r>
              <a:rPr lang="en-US" altLang="zh-CN" dirty="0" smtClean="0"/>
              <a:t> </a:t>
            </a:r>
            <a:r>
              <a:rPr lang="en-US" altLang="zh-CN" dirty="0" err="1" smtClean="0"/>
              <a:t>aop</a:t>
            </a:r>
            <a:r>
              <a:rPr lang="zh-CN" altLang="en-US" dirty="0" smtClean="0"/>
              <a:t>开发，能够与</a:t>
            </a:r>
            <a:r>
              <a:rPr lang="en-US" altLang="zh-CN" dirty="0" err="1" smtClean="0"/>
              <a:t>bboss</a:t>
            </a:r>
            <a:r>
              <a:rPr lang="en-US" altLang="zh-CN" dirty="0" smtClean="0"/>
              <a:t> </a:t>
            </a:r>
            <a:r>
              <a:rPr lang="en-US" altLang="zh-CN" dirty="0" err="1" smtClean="0"/>
              <a:t>aop</a:t>
            </a:r>
            <a:r>
              <a:rPr lang="zh-CN" altLang="en-US" dirty="0" smtClean="0"/>
              <a:t>（</a:t>
            </a:r>
            <a:r>
              <a:rPr lang="en-US" altLang="zh-CN" dirty="0" err="1" smtClean="0"/>
              <a:t>aop</a:t>
            </a:r>
            <a:r>
              <a:rPr lang="zh-CN" altLang="en-US" dirty="0" smtClean="0"/>
              <a:t>框架，业务组件管理），</a:t>
            </a:r>
            <a:r>
              <a:rPr lang="en-US" altLang="zh-CN" dirty="0" err="1" smtClean="0"/>
              <a:t>bboss</a:t>
            </a:r>
            <a:r>
              <a:rPr lang="en-US" altLang="zh-CN" dirty="0" smtClean="0"/>
              <a:t> persistent</a:t>
            </a:r>
            <a:r>
              <a:rPr lang="zh-CN" altLang="en-US" dirty="0" smtClean="0"/>
              <a:t>（持久层框架），</a:t>
            </a:r>
            <a:r>
              <a:rPr lang="en-US" altLang="zh-CN" dirty="0" err="1" smtClean="0"/>
              <a:t>bboss</a:t>
            </a:r>
            <a:r>
              <a:rPr lang="en-US" altLang="zh-CN" dirty="0" smtClean="0"/>
              <a:t> </a:t>
            </a:r>
            <a:r>
              <a:rPr lang="en-US" altLang="zh-CN" dirty="0" err="1" smtClean="0"/>
              <a:t>taglib</a:t>
            </a:r>
            <a:r>
              <a:rPr lang="zh-CN" altLang="en-US" dirty="0" smtClean="0"/>
              <a:t>（标签库框架）协作完成</a:t>
            </a:r>
            <a:r>
              <a:rPr lang="en-US" altLang="zh-CN" dirty="0" smtClean="0"/>
              <a:t>j2ee</a:t>
            </a:r>
            <a:r>
              <a:rPr lang="zh-CN" altLang="en-US" dirty="0" smtClean="0"/>
              <a:t>项目的开发过程</a:t>
            </a:r>
            <a:endParaRPr lang="en-US" altLang="zh-CN" dirty="0" smtClean="0"/>
          </a:p>
          <a:p>
            <a:pPr fontAlgn="auto">
              <a:spcAft>
                <a:spcPts val="0"/>
              </a:spcAft>
              <a:buFont typeface="Wingdings" pitchFamily="2" charset="2"/>
              <a:buChar char="Ø"/>
              <a:defRPr/>
            </a:pPr>
            <a:r>
              <a:rPr lang="en-US" altLang="zh-CN" dirty="0" err="1" smtClean="0"/>
              <a:t>bboss</a:t>
            </a:r>
            <a:r>
              <a:rPr lang="en-US" altLang="zh-CN" dirty="0" smtClean="0"/>
              <a:t> </a:t>
            </a:r>
            <a:r>
              <a:rPr lang="en-US" altLang="zh-CN" dirty="0" err="1" smtClean="0"/>
              <a:t>mvc</a:t>
            </a:r>
            <a:r>
              <a:rPr lang="zh-CN" altLang="en-US" dirty="0" smtClean="0"/>
              <a:t>很好地实现了</a:t>
            </a:r>
            <a:r>
              <a:rPr lang="en-US" altLang="zh-CN" dirty="0" err="1" smtClean="0"/>
              <a:t>mvc</a:t>
            </a:r>
            <a:r>
              <a:rPr lang="en-US" altLang="zh-CN" dirty="0" smtClean="0"/>
              <a:t> 2</a:t>
            </a:r>
            <a:r>
              <a:rPr lang="zh-CN" altLang="en-US" dirty="0" smtClean="0"/>
              <a:t>模型，支持多方法控制器，注解控制器，支持</a:t>
            </a:r>
            <a:r>
              <a:rPr lang="en-US" altLang="zh-CN" dirty="0" smtClean="0"/>
              <a:t>restful</a:t>
            </a:r>
            <a:r>
              <a:rPr lang="zh-CN" altLang="en-US" dirty="0" smtClean="0"/>
              <a:t>功能，能非常方便地与</a:t>
            </a:r>
            <a:r>
              <a:rPr lang="en-US" altLang="zh-CN" dirty="0" err="1" smtClean="0"/>
              <a:t>bboss</a:t>
            </a:r>
            <a:r>
              <a:rPr lang="en-US" altLang="zh-CN" dirty="0" smtClean="0"/>
              <a:t> </a:t>
            </a:r>
            <a:r>
              <a:rPr lang="en-US" altLang="zh-CN" dirty="0" err="1" smtClean="0"/>
              <a:t>taglib</a:t>
            </a:r>
            <a:r>
              <a:rPr lang="zh-CN" altLang="en-US" dirty="0" smtClean="0"/>
              <a:t>结合实现分页功能； </a:t>
            </a:r>
            <a:endParaRPr lang="en-US" altLang="zh-CN" dirty="0" smtClean="0"/>
          </a:p>
          <a:p>
            <a:pPr fontAlgn="auto">
              <a:spcAft>
                <a:spcPts val="0"/>
              </a:spcAft>
              <a:buFont typeface="Wingdings" pitchFamily="2" charset="2"/>
              <a:buChar char="Ø"/>
              <a:defRPr/>
            </a:pPr>
            <a:r>
              <a:rPr lang="zh-CN" altLang="en-US" dirty="0" smtClean="0"/>
              <a:t>支持多文件上传功能； </a:t>
            </a:r>
            <a:endParaRPr lang="en-US" altLang="zh-CN" dirty="0" smtClean="0"/>
          </a:p>
          <a:p>
            <a:pPr fontAlgn="auto">
              <a:spcAft>
                <a:spcPts val="0"/>
              </a:spcAft>
              <a:buFont typeface="Wingdings" pitchFamily="2" charset="2"/>
              <a:buChar char="Ø"/>
              <a:defRPr/>
            </a:pPr>
            <a:r>
              <a:rPr lang="zh-CN" altLang="en-US" dirty="0" smtClean="0"/>
              <a:t>支持基本数据类型、枚举类型、日期类型、</a:t>
            </a:r>
            <a:r>
              <a:rPr lang="en-US" altLang="zh-CN" dirty="0" err="1" smtClean="0"/>
              <a:t>po</a:t>
            </a:r>
            <a:r>
              <a:rPr lang="zh-CN" altLang="en-US" dirty="0" smtClean="0"/>
              <a:t>对象、</a:t>
            </a:r>
            <a:r>
              <a:rPr lang="en-US" altLang="zh-CN" dirty="0" smtClean="0"/>
              <a:t>List/List&lt;bean&gt;</a:t>
            </a:r>
            <a:r>
              <a:rPr lang="zh-CN" altLang="en-US" dirty="0" smtClean="0"/>
              <a:t>对象</a:t>
            </a:r>
            <a:r>
              <a:rPr lang="en-US" altLang="zh-CN" dirty="0" smtClean="0"/>
              <a:t>,Map/Map&lt;</a:t>
            </a:r>
            <a:r>
              <a:rPr lang="en-US" altLang="zh-CN" dirty="0" err="1" smtClean="0"/>
              <a:t>String,bean</a:t>
            </a:r>
            <a:r>
              <a:rPr lang="en-US" altLang="zh-CN" dirty="0" smtClean="0"/>
              <a:t>&gt;</a:t>
            </a:r>
            <a:r>
              <a:rPr lang="zh-CN" altLang="en-US" dirty="0" smtClean="0"/>
              <a:t>数据绑定</a:t>
            </a:r>
            <a:r>
              <a:rPr lang="en-US" altLang="zh-CN" dirty="0" smtClean="0"/>
              <a:t>,</a:t>
            </a:r>
            <a:r>
              <a:rPr lang="zh-CN" altLang="en-US" dirty="0" smtClean="0"/>
              <a:t>提供丰富的参数绑定注解标签； </a:t>
            </a:r>
            <a:endParaRPr lang="en-US" altLang="zh-CN" dirty="0" smtClean="0"/>
          </a:p>
          <a:p>
            <a:pPr fontAlgn="auto">
              <a:spcAft>
                <a:spcPts val="0"/>
              </a:spcAft>
              <a:buFont typeface="Wingdings" pitchFamily="2" charset="2"/>
              <a:buChar char="Ø"/>
              <a:defRPr/>
            </a:pPr>
            <a:r>
              <a:rPr lang="zh-CN" altLang="en-US" dirty="0" smtClean="0"/>
              <a:t>控制器全部采用单例模式；</a:t>
            </a:r>
            <a:endParaRPr lang="en-US" altLang="zh-CN" dirty="0" smtClean="0"/>
          </a:p>
          <a:p>
            <a:pPr fontAlgn="auto">
              <a:spcAft>
                <a:spcPts val="0"/>
              </a:spcAft>
              <a:buFont typeface="Wingdings" pitchFamily="2" charset="2"/>
              <a:buChar char="Ø"/>
              <a:defRPr/>
            </a:pPr>
            <a:r>
              <a:rPr lang="zh-CN" altLang="en-US" dirty="0" smtClean="0"/>
              <a:t>利用</a:t>
            </a:r>
            <a:r>
              <a:rPr lang="en-US" altLang="zh-CN" dirty="0" err="1" smtClean="0"/>
              <a:t>bboss</a:t>
            </a:r>
            <a:r>
              <a:rPr lang="en-US" altLang="zh-CN" dirty="0" smtClean="0"/>
              <a:t> </a:t>
            </a:r>
            <a:r>
              <a:rPr lang="en-US" altLang="zh-CN" dirty="0" err="1" smtClean="0"/>
              <a:t>aop</a:t>
            </a:r>
            <a:r>
              <a:rPr lang="en-US" altLang="zh-CN" dirty="0" smtClean="0"/>
              <a:t>/</a:t>
            </a:r>
            <a:r>
              <a:rPr lang="en-US" altLang="zh-CN" dirty="0" err="1" smtClean="0"/>
              <a:t>ioc</a:t>
            </a:r>
            <a:r>
              <a:rPr lang="zh-CN" altLang="en-US" dirty="0" smtClean="0"/>
              <a:t>，可以非常方便地将业务组件注入到</a:t>
            </a:r>
            <a:r>
              <a:rPr lang="en-US" altLang="zh-CN" dirty="0" err="1" smtClean="0"/>
              <a:t>mvc</a:t>
            </a:r>
            <a:r>
              <a:rPr lang="en-US" altLang="zh-CN" dirty="0" smtClean="0"/>
              <a:t> </a:t>
            </a:r>
            <a:r>
              <a:rPr lang="zh-CN" altLang="en-US" dirty="0" smtClean="0"/>
              <a:t>控制器中； </a:t>
            </a:r>
            <a:endParaRPr lang="en-US" altLang="zh-CN" dirty="0" smtClean="0"/>
          </a:p>
          <a:p>
            <a:pPr fontAlgn="auto">
              <a:spcAft>
                <a:spcPts val="0"/>
              </a:spcAft>
              <a:buFont typeface="Wingdings" pitchFamily="2" charset="2"/>
              <a:buChar char="Ø"/>
              <a:defRPr/>
            </a:pPr>
            <a:r>
              <a:rPr lang="zh-CN" altLang="en-US" dirty="0" smtClean="0"/>
              <a:t>扩展容器规范，支持</a:t>
            </a:r>
            <a:r>
              <a:rPr lang="en-US" altLang="zh-CN" dirty="0" smtClean="0"/>
              <a:t>web</a:t>
            </a:r>
            <a:r>
              <a:rPr lang="zh-CN" altLang="en-US" dirty="0" smtClean="0"/>
              <a:t>应用</a:t>
            </a:r>
            <a:r>
              <a:rPr lang="en-US" altLang="zh-CN" dirty="0" smtClean="0"/>
              <a:t>lib</a:t>
            </a:r>
            <a:r>
              <a:rPr lang="zh-CN" altLang="en-US" dirty="0" smtClean="0"/>
              <a:t>目录下的</a:t>
            </a:r>
            <a:r>
              <a:rPr lang="en-US" altLang="zh-CN" dirty="0" smtClean="0"/>
              <a:t>jar</a:t>
            </a:r>
            <a:r>
              <a:rPr lang="zh-CN" altLang="en-US" dirty="0" smtClean="0"/>
              <a:t>按目录分类存放，方便管理应用中日益增多的</a:t>
            </a:r>
            <a:r>
              <a:rPr lang="en-US" altLang="zh-CN" dirty="0" smtClean="0"/>
              <a:t>jar</a:t>
            </a:r>
            <a:r>
              <a:rPr lang="zh-CN" altLang="en-US" dirty="0" smtClean="0"/>
              <a:t>包。</a:t>
            </a:r>
            <a:endParaRPr lang="en-US" altLang="zh-CN" dirty="0" smtClean="0"/>
          </a:p>
          <a:p>
            <a:pPr fontAlgn="auto">
              <a:spcAft>
                <a:spcPts val="0"/>
              </a:spcAft>
              <a:buFont typeface="Wingdings" pitchFamily="2" charset="2"/>
              <a:buChar char="Ø"/>
              <a:defRPr/>
            </a:pPr>
            <a:r>
              <a:rPr lang="zh-CN" altLang="en-US" dirty="0" smtClean="0"/>
              <a:t>支持</a:t>
            </a:r>
            <a:r>
              <a:rPr lang="en-US" altLang="zh-CN" dirty="0" smtClean="0"/>
              <a:t>redirect</a:t>
            </a:r>
            <a:r>
              <a:rPr lang="zh-CN" altLang="en-US" dirty="0" smtClean="0"/>
              <a:t>和</a:t>
            </a:r>
            <a:r>
              <a:rPr lang="en-US" altLang="zh-CN" dirty="0" smtClean="0"/>
              <a:t>forward</a:t>
            </a:r>
            <a:r>
              <a:rPr lang="zh-CN" altLang="en-US" dirty="0" smtClean="0"/>
              <a:t>模式</a:t>
            </a:r>
            <a:endParaRPr lang="en-US" altLang="zh-CN" dirty="0" smtClean="0"/>
          </a:p>
          <a:p>
            <a:pPr fontAlgn="auto">
              <a:spcAft>
                <a:spcPts val="0"/>
              </a:spcAft>
              <a:buFont typeface="Wingdings" pitchFamily="2" charset="2"/>
              <a:buChar char="Ø"/>
              <a:defRPr/>
            </a:pPr>
            <a:r>
              <a:rPr lang="zh-CN" altLang="en-US" dirty="0" smtClean="0"/>
              <a:t>控制器转向页面地址设置方式可以使用</a:t>
            </a:r>
            <a:r>
              <a:rPr lang="en-US" altLang="zh-CN" dirty="0" err="1" smtClean="0"/>
              <a:t>ioc</a:t>
            </a:r>
            <a:r>
              <a:rPr lang="zh-CN" altLang="en-US" dirty="0" smtClean="0"/>
              <a:t>注入方式和地址别名方式 </a:t>
            </a:r>
            <a:endParaRPr lang="en-US" altLang="zh-CN" dirty="0" smtClean="0"/>
          </a:p>
          <a:p>
            <a:pPr fontAlgn="auto">
              <a:spcAft>
                <a:spcPts val="0"/>
              </a:spcAft>
              <a:buFont typeface="Wingdings" pitchFamily="2" charset="2"/>
              <a:buChar char="Ø"/>
              <a:defRPr/>
            </a:pPr>
            <a:r>
              <a:rPr lang="zh-CN" altLang="en-US" dirty="0" smtClean="0"/>
              <a:t>支持</a:t>
            </a:r>
            <a:r>
              <a:rPr lang="en-US" altLang="zh-CN" dirty="0" err="1" smtClean="0"/>
              <a:t>url</a:t>
            </a:r>
            <a:r>
              <a:rPr lang="zh-CN" altLang="en-US" dirty="0" smtClean="0"/>
              <a:t>重写规则</a:t>
            </a:r>
            <a:endParaRPr lang="en-US" altLang="zh-CN" dirty="0" smtClean="0"/>
          </a:p>
        </p:txBody>
      </p:sp>
    </p:spTree>
    <p:extLst>
      <p:ext uri="{BB962C8B-B14F-4D97-AF65-F5344CB8AC3E}">
        <p14:creationId xmlns:p14="http://schemas.microsoft.com/office/powerpoint/2010/main" xmlns="" val="1938797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pic>
        <p:nvPicPr>
          <p:cNvPr id="5325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28688" y="1285875"/>
            <a:ext cx="7553325" cy="464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34398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4375" y="2000250"/>
            <a:ext cx="7643813" cy="414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46961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a:t>
            </a:r>
            <a:endParaRPr lang="en-US" altLang="zh-CN" dirty="0" smtClean="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35150" y="1557338"/>
            <a:ext cx="6954838" cy="483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7950" y="2641600"/>
            <a:ext cx="781208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7" name="Picture 9"/>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5054600"/>
            <a:ext cx="9186863" cy="947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49839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wipe(down)">
                                      <p:cBhvr>
                                        <p:cTn id="7" dur="500"/>
                                        <p:tgtEl>
                                          <p:spTgt spid="2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barn(inVertical)">
                                      <p:cBhvr>
                                        <p:cTn id="12" dur="500"/>
                                        <p:tgtEl>
                                          <p:spTgt spid="20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fade">
                                      <p:cBhvr>
                                        <p:cTn id="17" dur="1000"/>
                                        <p:tgtEl>
                                          <p:spTgt spid="2057"/>
                                        </p:tgtEl>
                                      </p:cBhvr>
                                    </p:animEffect>
                                    <p:anim calcmode="lin" valueType="num">
                                      <p:cBhvr>
                                        <p:cTn id="18" dur="1000" fill="hold"/>
                                        <p:tgtEl>
                                          <p:spTgt spid="2057"/>
                                        </p:tgtEl>
                                        <p:attrNameLst>
                                          <p:attrName>ppt_x</p:attrName>
                                        </p:attrNameLst>
                                      </p:cBhvr>
                                      <p:tavLst>
                                        <p:tav tm="0">
                                          <p:val>
                                            <p:strVal val="#ppt_x"/>
                                          </p:val>
                                        </p:tav>
                                        <p:tav tm="100000">
                                          <p:val>
                                            <p:strVal val="#ppt_x"/>
                                          </p:val>
                                        </p:tav>
                                      </p:tavLst>
                                    </p:anim>
                                    <p:anim calcmode="lin" valueType="num">
                                      <p:cBhvr>
                                        <p:cTn id="19" dur="1000" fill="hold"/>
                                        <p:tgtEl>
                                          <p:spTgt spid="20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a:t>
            </a:r>
            <a:r>
              <a:rPr lang="en-US" altLang="zh-CN" dirty="0" smtClean="0"/>
              <a:t>-Map&lt;</a:t>
            </a:r>
            <a:r>
              <a:rPr lang="en-US" altLang="zh-CN" dirty="0" err="1" smtClean="0"/>
              <a:t>String,BeanObject</a:t>
            </a:r>
            <a:r>
              <a:rPr lang="en-US" altLang="zh-CN" dirty="0" smtClean="0"/>
              <a:t>&gt;</a:t>
            </a:r>
          </a:p>
        </p:txBody>
      </p:sp>
      <p:pic>
        <p:nvPicPr>
          <p:cNvPr id="56324" name="Picture 1" descr="C:\Documents and Settings\Administrator\Application Data\Tencent\Users\122054810\QQ\WinTemp\RichOle\LKX0VBO(W5S3AF4_~K27$W4.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0050" y="2143125"/>
            <a:ext cx="87439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内容占位符 2"/>
          <p:cNvSpPr txBox="1">
            <a:spLocks/>
          </p:cNvSpPr>
          <p:nvPr/>
        </p:nvSpPr>
        <p:spPr>
          <a:xfrm>
            <a:off x="500063" y="2928938"/>
            <a:ext cx="8229600" cy="614362"/>
          </a:xfrm>
          <a:prstGeom prst="rect">
            <a:avLst/>
          </a:prstGeom>
        </p:spPr>
        <p:txBody>
          <a:bodyPr>
            <a:normAutofit fontScale="85000" lnSpcReduction="10000"/>
          </a:bodyPr>
          <a:lstStyle/>
          <a:p>
            <a:pPr marL="342900" indent="-342900" fontAlgn="auto">
              <a:spcBef>
                <a:spcPct val="20000"/>
              </a:spcBef>
              <a:spcAft>
                <a:spcPts val="0"/>
              </a:spcAft>
              <a:buClr>
                <a:schemeClr val="tx2"/>
              </a:buClr>
              <a:buSzPct val="50000"/>
              <a:buFont typeface="Wingdings 2"/>
              <a:buChar char="ß"/>
              <a:defRPr/>
            </a:pPr>
            <a:r>
              <a:rPr lang="zh-CN" altLang="en-US" sz="3200" dirty="0">
                <a:latin typeface="+mn-lt"/>
                <a:ea typeface="+mn-ea"/>
              </a:rPr>
              <a:t>典型控制器方法</a:t>
            </a:r>
            <a:r>
              <a:rPr lang="en-US" altLang="zh-CN" sz="3200" dirty="0">
                <a:latin typeface="+mn-lt"/>
                <a:ea typeface="+mn-ea"/>
              </a:rPr>
              <a:t>-</a:t>
            </a:r>
            <a:r>
              <a:rPr lang="zh-CN" altLang="en-US" sz="3200" dirty="0">
                <a:latin typeface="+mn-lt"/>
                <a:ea typeface="+mn-ea"/>
              </a:rPr>
              <a:t>返回值作为响应返回给客服端</a:t>
            </a:r>
            <a:endParaRPr lang="en-US" altLang="zh-CN" sz="3200" dirty="0">
              <a:latin typeface="+mn-lt"/>
              <a:ea typeface="+mn-ea"/>
            </a:endParaRPr>
          </a:p>
        </p:txBody>
      </p:sp>
      <p:pic>
        <p:nvPicPr>
          <p:cNvPr id="56326" name="Picture 2" descr="C:\Documents and Settings\Administrator\Application Data\Tencent\Users\122054810\QQ\WinTemp\RichOle\CR%1Y@~HE5`OX5BSWABS9FG.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1500" y="3357563"/>
            <a:ext cx="7905750"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77958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57347" name="内容占位符 2"/>
          <p:cNvSpPr>
            <a:spLocks noGrp="1"/>
          </p:cNvSpPr>
          <p:nvPr>
            <p:ph idx="1"/>
          </p:nvPr>
        </p:nvSpPr>
        <p:spPr>
          <a:xfrm>
            <a:off x="428625" y="1357313"/>
            <a:ext cx="8229600" cy="614362"/>
          </a:xfrm>
        </p:spPr>
        <p:txBody>
          <a:bodyPr/>
          <a:lstStyle/>
          <a:p>
            <a:r>
              <a:rPr lang="zh-CN" altLang="en-US" smtClean="0"/>
              <a:t>典型控制器方法</a:t>
            </a:r>
            <a:r>
              <a:rPr lang="en-US" altLang="zh-CN" smtClean="0"/>
              <a:t>-restful</a:t>
            </a:r>
            <a:r>
              <a:rPr lang="zh-CN" altLang="en-US" smtClean="0"/>
              <a:t>控制方法实例</a:t>
            </a:r>
            <a:endParaRPr lang="en-US" altLang="zh-CN" smtClean="0"/>
          </a:p>
        </p:txBody>
      </p:sp>
      <p:pic>
        <p:nvPicPr>
          <p:cNvPr id="136193" name="Picture 1" descr="C:\Documents and Settings\Administrator\Application Data\Tencent\Users\41272399\QQ\WinTemp\RichOle\UM6)2ACN)EXP9X5UB$7FEC5.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1885950"/>
            <a:ext cx="7962900" cy="497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194" name="Picture 2" descr="C:\Documents and Settings\Administrator\Application Data\Tencent\Users\41272399\QQ\WinTemp\RichOle\7]`9IC`6N9W]0KUY7__6C`V.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90675" y="5715000"/>
            <a:ext cx="7553325" cy="93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50289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6193"/>
                                        </p:tgtEl>
                                        <p:attrNameLst>
                                          <p:attrName>style.visibility</p:attrName>
                                        </p:attrNameLst>
                                      </p:cBhvr>
                                      <p:to>
                                        <p:strVal val="visible"/>
                                      </p:to>
                                    </p:set>
                                    <p:anim calcmode="lin" valueType="num">
                                      <p:cBhvr additive="base">
                                        <p:cTn id="7" dur="500" fill="hold"/>
                                        <p:tgtEl>
                                          <p:spTgt spid="136193"/>
                                        </p:tgtEl>
                                        <p:attrNameLst>
                                          <p:attrName>ppt_x</p:attrName>
                                        </p:attrNameLst>
                                      </p:cBhvr>
                                      <p:tavLst>
                                        <p:tav tm="0">
                                          <p:val>
                                            <p:strVal val="#ppt_x"/>
                                          </p:val>
                                        </p:tav>
                                        <p:tav tm="100000">
                                          <p:val>
                                            <p:strVal val="#ppt_x"/>
                                          </p:val>
                                        </p:tav>
                                      </p:tavLst>
                                    </p:anim>
                                    <p:anim calcmode="lin" valueType="num">
                                      <p:cBhvr additive="base">
                                        <p:cTn id="8" dur="500" fill="hold"/>
                                        <p:tgtEl>
                                          <p:spTgt spid="1361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36194"/>
                                        </p:tgtEl>
                                        <p:attrNameLst>
                                          <p:attrName>style.visibility</p:attrName>
                                        </p:attrNameLst>
                                      </p:cBhvr>
                                      <p:to>
                                        <p:strVal val="visible"/>
                                      </p:to>
                                    </p:set>
                                    <p:animEffect transition="in" filter="box(in)">
                                      <p:cBhvr>
                                        <p:cTn id="13" dur="5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器方法（地址别名）</a:t>
            </a:r>
            <a:endParaRPr lang="en-US" altLang="zh-CN" dirty="0" smtClean="0"/>
          </a:p>
        </p:txBody>
      </p:sp>
      <p:pic>
        <p:nvPicPr>
          <p:cNvPr id="58372"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01950" y="1412875"/>
            <a:ext cx="6159500" cy="247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00113" y="3892550"/>
            <a:ext cx="6057900"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071275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1900238"/>
          </a:xfrm>
        </p:spPr>
        <p:txBody>
          <a:bodyPr rtlCol="0">
            <a:normAutofit fontScale="62500" lnSpcReduction="20000"/>
          </a:bodyPr>
          <a:lstStyle/>
          <a:p>
            <a:pPr fontAlgn="auto">
              <a:spcAft>
                <a:spcPts val="0"/>
              </a:spcAft>
              <a:buFont typeface="Wingdings 2"/>
              <a:buChar char="ß"/>
              <a:defRPr/>
            </a:pPr>
            <a:r>
              <a:rPr lang="zh-CN" altLang="en-US" dirty="0" smtClean="0"/>
              <a:t>典型</a:t>
            </a:r>
            <a:endParaRPr lang="en-US" altLang="zh-CN" dirty="0" smtClean="0"/>
          </a:p>
          <a:p>
            <a:pPr marL="0" indent="0" fontAlgn="auto">
              <a:spcAft>
                <a:spcPts val="0"/>
              </a:spcAft>
              <a:buFont typeface="Wingdings 2"/>
              <a:buNone/>
              <a:defRPr/>
            </a:pPr>
            <a:r>
              <a:rPr lang="zh-CN" altLang="en-US" dirty="0" smtClean="0"/>
              <a:t>控制器</a:t>
            </a:r>
            <a:endParaRPr lang="en-US" altLang="zh-CN" dirty="0" smtClean="0"/>
          </a:p>
          <a:p>
            <a:pPr marL="0" indent="0" fontAlgn="auto">
              <a:spcAft>
                <a:spcPts val="0"/>
              </a:spcAft>
              <a:buFont typeface="Wingdings 2"/>
              <a:buNone/>
              <a:defRPr/>
            </a:pPr>
            <a:r>
              <a:rPr lang="zh-CN" altLang="en-US" dirty="0" smtClean="0"/>
              <a:t>方法</a:t>
            </a:r>
            <a:endParaRPr lang="en-US" altLang="zh-CN" dirty="0" smtClean="0"/>
          </a:p>
          <a:p>
            <a:pPr marL="0" indent="0" fontAlgn="auto">
              <a:spcAft>
                <a:spcPts val="0"/>
              </a:spcAft>
              <a:buFont typeface="Wingdings 2"/>
              <a:buNone/>
              <a:defRPr/>
            </a:pPr>
            <a:r>
              <a:rPr lang="zh-CN" altLang="en-US" dirty="0" smtClean="0"/>
              <a:t>（地址</a:t>
            </a:r>
            <a:endParaRPr lang="en-US" altLang="zh-CN" dirty="0" smtClean="0"/>
          </a:p>
          <a:p>
            <a:pPr marL="0" indent="0" fontAlgn="auto">
              <a:spcAft>
                <a:spcPts val="0"/>
              </a:spcAft>
              <a:buFont typeface="Wingdings 2"/>
              <a:buNone/>
              <a:defRPr/>
            </a:pPr>
            <a:r>
              <a:rPr lang="zh-CN" altLang="en-US" dirty="0" smtClean="0"/>
              <a:t>通过</a:t>
            </a:r>
            <a:r>
              <a:rPr lang="en-US" altLang="zh-CN" dirty="0" err="1" smtClean="0"/>
              <a:t>Ioc</a:t>
            </a:r>
            <a:endParaRPr lang="en-US" altLang="zh-CN" dirty="0" smtClean="0"/>
          </a:p>
          <a:p>
            <a:pPr marL="0" indent="0" fontAlgn="auto">
              <a:spcAft>
                <a:spcPts val="0"/>
              </a:spcAft>
              <a:buFont typeface="Wingdings 2"/>
              <a:buNone/>
              <a:defRPr/>
            </a:pPr>
            <a:r>
              <a:rPr lang="zh-CN" altLang="en-US" dirty="0" smtClean="0"/>
              <a:t>注入）</a:t>
            </a:r>
            <a:endParaRPr lang="en-US" altLang="zh-CN" dirty="0" smtClean="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22413" y="1341438"/>
            <a:ext cx="7621587"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7" name="墨迹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82850" y="3190875"/>
            <a:ext cx="10985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870075" y="3921125"/>
            <a:ext cx="6924675" cy="204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79388" y="5089525"/>
            <a:ext cx="5010150"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22416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1000"/>
                                        <p:tgtEl>
                                          <p:spTgt spid="4102"/>
                                        </p:tgtEl>
                                      </p:cBhvr>
                                    </p:animEffect>
                                    <p:anim calcmode="lin" valueType="num">
                                      <p:cBhvr>
                                        <p:cTn id="14" dur="1000" fill="hold"/>
                                        <p:tgtEl>
                                          <p:spTgt spid="4102"/>
                                        </p:tgtEl>
                                        <p:attrNameLst>
                                          <p:attrName>ppt_x</p:attrName>
                                        </p:attrNameLst>
                                      </p:cBhvr>
                                      <p:tavLst>
                                        <p:tav tm="0">
                                          <p:val>
                                            <p:strVal val="#ppt_x"/>
                                          </p:val>
                                        </p:tav>
                                        <p:tav tm="100000">
                                          <p:val>
                                            <p:strVal val="#ppt_x"/>
                                          </p:val>
                                        </p:tav>
                                      </p:tavLst>
                                    </p:anim>
                                    <p:anim calcmode="lin" valueType="num">
                                      <p:cBhvr>
                                        <p:cTn id="15"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nodeType="clickEffect">
                                  <p:stCondLst>
                                    <p:cond delay="0"/>
                                  </p:stCondLst>
                                  <p:childTnLst>
                                    <p:set>
                                      <p:cBhvr>
                                        <p:cTn id="19" dur="1" fill="hold">
                                          <p:stCondLst>
                                            <p:cond delay="0"/>
                                          </p:stCondLst>
                                        </p:cTn>
                                        <p:tgtEl>
                                          <p:spTgt spid="4101"/>
                                        </p:tgtEl>
                                        <p:attrNameLst>
                                          <p:attrName>style.visibility</p:attrName>
                                        </p:attrNameLst>
                                      </p:cBhvr>
                                      <p:to>
                                        <p:strVal val="visible"/>
                                      </p:to>
                                    </p:set>
                                    <p:animEffect transition="in" filter="circle(in)">
                                      <p:cBhvr>
                                        <p:cTn id="20"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0419" name="内容占位符 2"/>
          <p:cNvSpPr>
            <a:spLocks noGrp="1"/>
          </p:cNvSpPr>
          <p:nvPr>
            <p:ph idx="1"/>
          </p:nvPr>
        </p:nvSpPr>
        <p:spPr>
          <a:xfrm>
            <a:off x="457200" y="1600200"/>
            <a:ext cx="8229600" cy="1900238"/>
          </a:xfrm>
        </p:spPr>
        <p:txBody>
          <a:bodyPr/>
          <a:lstStyle/>
          <a:p>
            <a:r>
              <a:rPr lang="zh-CN" altLang="en-US" smtClean="0"/>
              <a:t>典型控制器方法（返回的字符串作为响应内容）</a:t>
            </a:r>
            <a:endParaRPr lang="en-US" altLang="zh-CN" smtClean="0"/>
          </a:p>
        </p:txBody>
      </p:sp>
      <p:pic>
        <p:nvPicPr>
          <p:cNvPr id="96257" name="Picture 1" descr="C:\Documents and Settings\Administrator\Application Data\Tencent\Users\122054810\QQ\WinTemp\RichOle\S]5YUA~R73TQL[13$P)PZ(8.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686050"/>
            <a:ext cx="8039100" cy="417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79486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6257"/>
                                        </p:tgtEl>
                                        <p:attrNameLst>
                                          <p:attrName>style.visibility</p:attrName>
                                        </p:attrNameLst>
                                      </p:cBhvr>
                                      <p:to>
                                        <p:strVal val="visible"/>
                                      </p:to>
                                    </p:set>
                                    <p:animEffect transition="in" filter="checkerboard(across)">
                                      <p:cBhvr>
                                        <p:cTn id="7" dur="500"/>
                                        <p:tgtEl>
                                          <p:spTgt spid="96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1443" name="内容占位符 2"/>
          <p:cNvSpPr>
            <a:spLocks noGrp="1"/>
          </p:cNvSpPr>
          <p:nvPr>
            <p:ph idx="1"/>
          </p:nvPr>
        </p:nvSpPr>
        <p:spPr>
          <a:xfrm>
            <a:off x="457200" y="1600200"/>
            <a:ext cx="8229600" cy="1900238"/>
          </a:xfrm>
        </p:spPr>
        <p:txBody>
          <a:bodyPr/>
          <a:lstStyle/>
          <a:p>
            <a:r>
              <a:rPr lang="zh-CN" altLang="en-US" smtClean="0"/>
              <a:t>典型控制器方法（返回的字符串作为响应内容）</a:t>
            </a:r>
            <a:endParaRPr lang="en-US" altLang="zh-CN" smtClean="0"/>
          </a:p>
        </p:txBody>
      </p:sp>
      <p:pic>
        <p:nvPicPr>
          <p:cNvPr id="211969" name="Picture 1" descr="C:\Documents and Settings\Administrator\Application Data\Tencent\Users\122054810\QQ\WinTemp\RichOle\0C6]KLHL0R7F2QC}ZZBODP0.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5" y="2643188"/>
            <a:ext cx="6657975" cy="245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0" name="Picture 2" descr="C:\Documents and Settings\Administrator\Application Data\Tencent\Users\122054810\QQ\WinTemp\RichOle\Y0SLB7_SNC~Z~D1_N62U@X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857375" y="3214688"/>
            <a:ext cx="7077075" cy="336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377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1969"/>
                                        </p:tgtEl>
                                        <p:attrNameLst>
                                          <p:attrName>style.visibility</p:attrName>
                                        </p:attrNameLst>
                                      </p:cBhvr>
                                      <p:to>
                                        <p:strVal val="visible"/>
                                      </p:to>
                                    </p:set>
                                    <p:anim calcmode="lin" valueType="num">
                                      <p:cBhvr additive="base">
                                        <p:cTn id="7" dur="500" fill="hold"/>
                                        <p:tgtEl>
                                          <p:spTgt spid="211969"/>
                                        </p:tgtEl>
                                        <p:attrNameLst>
                                          <p:attrName>ppt_x</p:attrName>
                                        </p:attrNameLst>
                                      </p:cBhvr>
                                      <p:tavLst>
                                        <p:tav tm="0">
                                          <p:val>
                                            <p:strVal val="#ppt_x"/>
                                          </p:val>
                                        </p:tav>
                                        <p:tav tm="100000">
                                          <p:val>
                                            <p:strVal val="#ppt_x"/>
                                          </p:val>
                                        </p:tav>
                                      </p:tavLst>
                                    </p:anim>
                                    <p:anim calcmode="lin" valueType="num">
                                      <p:cBhvr additive="base">
                                        <p:cTn id="8" dur="500" fill="hold"/>
                                        <p:tgtEl>
                                          <p:spTgt spid="2119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211970"/>
                                        </p:tgtEl>
                                        <p:attrNameLst>
                                          <p:attrName>style.visibility</p:attrName>
                                        </p:attrNameLst>
                                      </p:cBhvr>
                                      <p:to>
                                        <p:strVal val="visible"/>
                                      </p:to>
                                    </p:set>
                                    <p:animEffect transition="in" filter="wedge">
                                      <p:cBhvr>
                                        <p:cTn id="13" dur="20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27" name="矩形 26"/>
          <p:cNvSpPr/>
          <p:nvPr/>
        </p:nvSpPr>
        <p:spPr>
          <a:xfrm>
            <a:off x="428625" y="2714625"/>
            <a:ext cx="1643063"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2011</a:t>
            </a:r>
            <a:r>
              <a:rPr lang="zh-CN" altLang="en-US" dirty="0"/>
              <a:t>年</a:t>
            </a:r>
          </a:p>
        </p:txBody>
      </p:sp>
      <p:sp>
        <p:nvSpPr>
          <p:cNvPr id="38" name="矩形 37"/>
          <p:cNvSpPr/>
          <p:nvPr/>
        </p:nvSpPr>
        <p:spPr>
          <a:xfrm>
            <a:off x="2857488" y="1928802"/>
            <a:ext cx="6000792" cy="300039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、将标签库与</a:t>
            </a:r>
            <a:r>
              <a:rPr lang="en-US" altLang="zh-CN" dirty="0" err="1"/>
              <a:t>mvc</a:t>
            </a:r>
            <a:r>
              <a:rPr lang="zh-CN" altLang="en-US" dirty="0"/>
              <a:t>框架有效地结合起来，进一步完善框架体系</a:t>
            </a:r>
            <a:endParaRPr lang="en-US" altLang="zh-CN" dirty="0"/>
          </a:p>
          <a:p>
            <a:pPr fontAlgn="auto">
              <a:spcBef>
                <a:spcPts val="0"/>
              </a:spcBef>
              <a:spcAft>
                <a:spcPts val="0"/>
              </a:spcAft>
              <a:defRPr/>
            </a:pPr>
            <a:r>
              <a:rPr lang="en-US" altLang="zh-CN" dirty="0"/>
              <a:t>2</a:t>
            </a:r>
            <a:r>
              <a:rPr lang="zh-CN" altLang="en-US" dirty="0"/>
              <a:t>、为了更好地提高开发效率，发挥</a:t>
            </a:r>
            <a:r>
              <a:rPr lang="en-US" altLang="zh-CN" dirty="0" err="1"/>
              <a:t>mvc</a:t>
            </a:r>
            <a:r>
              <a:rPr lang="zh-CN" altLang="en-US" dirty="0"/>
              <a:t>框架的优势，对持久层</a:t>
            </a:r>
            <a:r>
              <a:rPr lang="en-US" altLang="zh-CN" dirty="0" err="1"/>
              <a:t>api</a:t>
            </a:r>
            <a:r>
              <a:rPr lang="zh-CN" altLang="en-US" dirty="0"/>
              <a:t>做了进一步的改进，汲取</a:t>
            </a:r>
            <a:r>
              <a:rPr lang="en-US" altLang="zh-CN" dirty="0" err="1"/>
              <a:t>ibatis</a:t>
            </a:r>
            <a:r>
              <a:rPr lang="zh-CN" altLang="en-US" dirty="0"/>
              <a:t>的优点，增加</a:t>
            </a:r>
            <a:r>
              <a:rPr lang="en-US" altLang="zh-CN" dirty="0" err="1"/>
              <a:t>sql</a:t>
            </a:r>
            <a:r>
              <a:rPr lang="zh-CN" altLang="en-US" dirty="0"/>
              <a:t>配置管理、动态</a:t>
            </a:r>
            <a:r>
              <a:rPr lang="en-US" altLang="zh-CN" dirty="0" err="1"/>
              <a:t>sql</a:t>
            </a:r>
            <a:r>
              <a:rPr lang="zh-CN" altLang="en-US" dirty="0"/>
              <a:t>功能。</a:t>
            </a:r>
            <a:endParaRPr lang="en-US" altLang="zh-CN" dirty="0"/>
          </a:p>
          <a:p>
            <a:pPr fontAlgn="auto">
              <a:spcBef>
                <a:spcPts val="0"/>
              </a:spcBef>
              <a:spcAft>
                <a:spcPts val="0"/>
              </a:spcAft>
              <a:defRPr/>
            </a:pPr>
            <a:r>
              <a:rPr lang="en-US" altLang="zh-CN" dirty="0"/>
              <a:t>3</a:t>
            </a:r>
            <a:r>
              <a:rPr lang="zh-CN" altLang="en-US" dirty="0"/>
              <a:t>、完善</a:t>
            </a:r>
            <a:r>
              <a:rPr lang="en-US" altLang="zh-CN" dirty="0" err="1"/>
              <a:t>Mvc</a:t>
            </a:r>
            <a:r>
              <a:rPr lang="zh-CN" altLang="en-US" dirty="0"/>
              <a:t>框架数据绑定机制、完善页面跳转机制、完善控制器异常处理机制。</a:t>
            </a:r>
            <a:endParaRPr lang="en-US" altLang="zh-CN" dirty="0"/>
          </a:p>
          <a:p>
            <a:pPr fontAlgn="auto">
              <a:spcBef>
                <a:spcPts val="0"/>
              </a:spcBef>
              <a:spcAft>
                <a:spcPts val="0"/>
              </a:spcAft>
              <a:defRPr/>
            </a:pPr>
            <a:r>
              <a:rPr lang="en-US" altLang="zh-CN" dirty="0"/>
              <a:t>4</a:t>
            </a:r>
            <a:r>
              <a:rPr lang="zh-CN" altLang="en-US" dirty="0"/>
              <a:t>、增加组件异步调用机制</a:t>
            </a:r>
            <a:endParaRPr lang="en-US" altLang="zh-CN" dirty="0"/>
          </a:p>
          <a:p>
            <a:pPr fontAlgn="auto">
              <a:spcBef>
                <a:spcPts val="0"/>
              </a:spcBef>
              <a:spcAft>
                <a:spcPts val="0"/>
              </a:spcAft>
              <a:defRPr/>
            </a:pPr>
            <a:r>
              <a:rPr lang="en-US" altLang="zh-CN" dirty="0" err="1"/>
              <a:t>Bbossgroups</a:t>
            </a:r>
            <a:r>
              <a:rPr lang="zh-CN" altLang="en-US" dirty="0"/>
              <a:t>框架成为一套集</a:t>
            </a:r>
            <a:r>
              <a:rPr lang="en-US" dirty="0" err="1"/>
              <a:t>aop</a:t>
            </a:r>
            <a:r>
              <a:rPr lang="en-US" dirty="0"/>
              <a:t>/</a:t>
            </a:r>
            <a:r>
              <a:rPr lang="en-US" altLang="zh-CN" dirty="0" err="1"/>
              <a:t>I</a:t>
            </a:r>
            <a:r>
              <a:rPr lang="en-US" dirty="0" err="1"/>
              <a:t>oc</a:t>
            </a:r>
            <a:r>
              <a:rPr lang="zh-CN" altLang="en-US" dirty="0"/>
              <a:t>、</a:t>
            </a:r>
            <a:r>
              <a:rPr lang="en-US" dirty="0" err="1"/>
              <a:t>mvc</a:t>
            </a:r>
            <a:r>
              <a:rPr lang="zh-CN" altLang="en-US" dirty="0"/>
              <a:t>、</a:t>
            </a:r>
            <a:r>
              <a:rPr lang="en-US" dirty="0"/>
              <a:t>persistent</a:t>
            </a:r>
            <a:r>
              <a:rPr lang="zh-CN" altLang="en-US" dirty="0"/>
              <a:t>、</a:t>
            </a:r>
            <a:r>
              <a:rPr lang="en-US" dirty="0" err="1"/>
              <a:t>jsp</a:t>
            </a:r>
            <a:r>
              <a:rPr lang="en-US" dirty="0"/>
              <a:t> </a:t>
            </a:r>
            <a:r>
              <a:rPr lang="en-US" dirty="0" err="1"/>
              <a:t>taglib</a:t>
            </a:r>
            <a:r>
              <a:rPr lang="zh-CN" altLang="en-US" dirty="0"/>
              <a:t>、分布式</a:t>
            </a:r>
            <a:r>
              <a:rPr lang="en-US" dirty="0" err="1"/>
              <a:t>rpc</a:t>
            </a:r>
            <a:r>
              <a:rPr lang="zh-CN" altLang="en-US" dirty="0"/>
              <a:t>服务、分布式事件框架于一身的企业级</a:t>
            </a:r>
            <a:r>
              <a:rPr lang="en-US" dirty="0"/>
              <a:t>j2ee</a:t>
            </a:r>
            <a:r>
              <a:rPr lang="zh-CN" altLang="en-US" dirty="0"/>
              <a:t>开发框架</a:t>
            </a:r>
          </a:p>
        </p:txBody>
      </p:sp>
      <p:cxnSp>
        <p:nvCxnSpPr>
          <p:cNvPr id="45" name="直接箭头连接符 44"/>
          <p:cNvCxnSpPr>
            <a:stCxn id="27" idx="3"/>
            <a:endCxn id="38" idx="1"/>
          </p:cNvCxnSpPr>
          <p:nvPr/>
        </p:nvCxnSpPr>
        <p:spPr>
          <a:xfrm>
            <a:off x="2071670" y="2857496"/>
            <a:ext cx="785818" cy="57150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6" name="矩形 45"/>
          <p:cNvSpPr/>
          <p:nvPr/>
        </p:nvSpPr>
        <p:spPr>
          <a:xfrm>
            <a:off x="500063" y="4929188"/>
            <a:ext cx="1643062"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未来展望</a:t>
            </a:r>
          </a:p>
        </p:txBody>
      </p:sp>
      <p:sp>
        <p:nvSpPr>
          <p:cNvPr id="48" name="矩形 47"/>
          <p:cNvSpPr/>
          <p:nvPr/>
        </p:nvSpPr>
        <p:spPr>
          <a:xfrm>
            <a:off x="2643174" y="5143512"/>
            <a:ext cx="6286512" cy="150022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、标签库提供更加丰富的界面标签</a:t>
            </a:r>
            <a:endParaRPr lang="en-US" altLang="zh-CN" dirty="0"/>
          </a:p>
          <a:p>
            <a:pPr fontAlgn="auto">
              <a:spcBef>
                <a:spcPts val="0"/>
              </a:spcBef>
              <a:spcAft>
                <a:spcPts val="0"/>
              </a:spcAft>
              <a:defRPr/>
            </a:pPr>
            <a:r>
              <a:rPr lang="en-US" altLang="zh-CN" dirty="0"/>
              <a:t>2</a:t>
            </a:r>
            <a:r>
              <a:rPr lang="zh-CN" altLang="en-US" dirty="0"/>
              <a:t>、丰富</a:t>
            </a:r>
            <a:r>
              <a:rPr lang="en-US" altLang="zh-CN" dirty="0" err="1"/>
              <a:t>mvc</a:t>
            </a:r>
            <a:r>
              <a:rPr lang="zh-CN" altLang="en-US" dirty="0"/>
              <a:t>框架的视图层技术、整合</a:t>
            </a:r>
            <a:r>
              <a:rPr lang="en-US" altLang="zh-CN" dirty="0" err="1"/>
              <a:t>jasperreport</a:t>
            </a:r>
            <a:r>
              <a:rPr lang="zh-CN" altLang="en-US" dirty="0"/>
              <a:t>报表技术</a:t>
            </a:r>
            <a:r>
              <a:rPr lang="en-US" altLang="zh-CN" dirty="0"/>
              <a:t/>
            </a:r>
            <a:br>
              <a:rPr lang="en-US" altLang="zh-CN" dirty="0"/>
            </a:br>
            <a:r>
              <a:rPr lang="en-US" altLang="zh-CN" dirty="0"/>
              <a:t>3</a:t>
            </a:r>
            <a:r>
              <a:rPr lang="zh-CN" altLang="en-US" dirty="0"/>
              <a:t>、依托</a:t>
            </a:r>
            <a:r>
              <a:rPr lang="en-US" altLang="zh-CN" dirty="0" err="1"/>
              <a:t>aop</a:t>
            </a:r>
            <a:r>
              <a:rPr lang="en-US" altLang="zh-CN" dirty="0"/>
              <a:t>/</a:t>
            </a:r>
            <a:r>
              <a:rPr lang="en-US" altLang="zh-CN" dirty="0" err="1"/>
              <a:t>Ioc</a:t>
            </a:r>
            <a:r>
              <a:rPr lang="zh-CN" altLang="en-US" dirty="0"/>
              <a:t>基础框架，开发一套类似于</a:t>
            </a:r>
            <a:r>
              <a:rPr lang="en-US" altLang="zh-CN" dirty="0" err="1"/>
              <a:t>osgi</a:t>
            </a:r>
            <a:r>
              <a:rPr lang="zh-CN" altLang="en-US" dirty="0"/>
              <a:t>的组件动态管理框架</a:t>
            </a:r>
          </a:p>
        </p:txBody>
      </p:sp>
      <p:cxnSp>
        <p:nvCxnSpPr>
          <p:cNvPr id="52" name="直接箭头连接符 51"/>
          <p:cNvCxnSpPr>
            <a:stCxn id="46" idx="3"/>
            <a:endCxn id="48" idx="1"/>
          </p:cNvCxnSpPr>
          <p:nvPr/>
        </p:nvCxnSpPr>
        <p:spPr>
          <a:xfrm>
            <a:off x="2143108" y="5072074"/>
            <a:ext cx="500066" cy="82154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xmlns="" val="256675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2467"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，客服端指定</a:t>
            </a:r>
            <a:r>
              <a:rPr lang="en-US" altLang="zh-CN" smtClean="0"/>
              <a:t>dataType</a:t>
            </a:r>
            <a:r>
              <a:rPr lang="zh-CN" altLang="en-US" smtClean="0"/>
              <a:t>）</a:t>
            </a:r>
            <a:endParaRPr lang="en-US" altLang="zh-CN"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2571750"/>
            <a:ext cx="8820150" cy="1976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7188" y="4786313"/>
            <a:ext cx="2208212" cy="66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70" name="TextBox 6"/>
          <p:cNvSpPr txBox="1">
            <a:spLocks noChangeArrowheads="1"/>
          </p:cNvSpPr>
          <p:nvPr/>
        </p:nvSpPr>
        <p:spPr bwMode="auto">
          <a:xfrm>
            <a:off x="1357313" y="5715000"/>
            <a:ext cx="6281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这种方式是由客服端提交请求时，指定数据类型，</a:t>
            </a:r>
            <a:r>
              <a:rPr lang="en-US" altLang="zh-CN"/>
              <a:t>3.2</a:t>
            </a:r>
            <a:r>
              <a:rPr lang="zh-CN" altLang="en-US"/>
              <a:t>版本中</a:t>
            </a:r>
            <a:endParaRPr lang="en-US" altLang="zh-CN"/>
          </a:p>
          <a:p>
            <a:r>
              <a:rPr lang="zh-CN" altLang="en-US"/>
              <a:t>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spTree>
    <p:extLst>
      <p:ext uri="{BB962C8B-B14F-4D97-AF65-F5344CB8AC3E}">
        <p14:creationId xmlns:p14="http://schemas.microsoft.com/office/powerpoint/2010/main" xmlns="" val="1236773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box(in)">
                                      <p:cBhvr>
                                        <p:cTn id="1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3491"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，客服端指定</a:t>
            </a:r>
            <a:r>
              <a:rPr lang="en-US" altLang="zh-CN" smtClean="0"/>
              <a:t>dataType</a:t>
            </a:r>
            <a:r>
              <a:rPr lang="zh-CN" altLang="en-US" smtClean="0"/>
              <a:t>）</a:t>
            </a:r>
            <a:endParaRPr lang="en-US" altLang="zh-CN" smtClean="0"/>
          </a:p>
        </p:txBody>
      </p:sp>
      <p:sp>
        <p:nvSpPr>
          <p:cNvPr id="63492" name="TextBox 6"/>
          <p:cNvSpPr txBox="1">
            <a:spLocks noChangeArrowheads="1"/>
          </p:cNvSpPr>
          <p:nvPr/>
        </p:nvSpPr>
        <p:spPr bwMode="auto">
          <a:xfrm>
            <a:off x="1357313" y="5715000"/>
            <a:ext cx="62817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这种方式是由客服端提交请求时，指定数据类型，</a:t>
            </a:r>
            <a:r>
              <a:rPr lang="en-US" altLang="zh-CN"/>
              <a:t>3.2</a:t>
            </a:r>
            <a:r>
              <a:rPr lang="zh-CN" altLang="en-US"/>
              <a:t>版本中</a:t>
            </a:r>
            <a:endParaRPr lang="en-US" altLang="zh-CN"/>
          </a:p>
          <a:p>
            <a:r>
              <a:rPr lang="zh-CN" altLang="en-US"/>
              <a:t>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7873" name="Picture 1" descr="C:\Documents and Settings\Administrator\Application Data\Tencent\Users\122054810\QQ\WinTemp\RichOle\MJVRWV2S~@2}IFSA1B[S9`K.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4313" y="2643188"/>
            <a:ext cx="7410450" cy="3929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73112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7873"/>
                                        </p:tgtEl>
                                        <p:attrNameLst>
                                          <p:attrName>style.visibility</p:attrName>
                                        </p:attrNameLst>
                                      </p:cBhvr>
                                      <p:to>
                                        <p:strVal val="visible"/>
                                      </p:to>
                                    </p:set>
                                    <p:animEffect transition="in" filter="box(in)">
                                      <p:cBhvr>
                                        <p:cTn id="7" dur="500"/>
                                        <p:tgtEl>
                                          <p:spTgt spid="207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4515"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，服务端指定</a:t>
            </a:r>
            <a:r>
              <a:rPr lang="en-US" altLang="zh-CN" smtClean="0"/>
              <a:t>datatype</a:t>
            </a:r>
            <a:r>
              <a:rPr lang="zh-CN" altLang="en-US" smtClean="0"/>
              <a:t>）</a:t>
            </a:r>
            <a:endParaRPr lang="en-US" altLang="zh-CN" smtClean="0"/>
          </a:p>
        </p:txBody>
      </p:sp>
      <p:sp>
        <p:nvSpPr>
          <p:cNvPr id="64516" name="TextBox 6"/>
          <p:cNvSpPr txBox="1">
            <a:spLocks noChangeArrowheads="1"/>
          </p:cNvSpPr>
          <p:nvPr/>
        </p:nvSpPr>
        <p:spPr bwMode="auto">
          <a:xfrm>
            <a:off x="2214563" y="6211888"/>
            <a:ext cx="6800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3.2</a:t>
            </a:r>
            <a:r>
              <a:rPr lang="zh-CN" altLang="en-US"/>
              <a:t>版本中可以直接在服务端的控制方法的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49" name="Picture 1" descr="C:\Documents and Settings\Administrator\Application Data\Tencent\Users\122054810\QQ\WinTemp\RichOle\{USO]`)TSKW8R6`OP(SB31W.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2643188"/>
            <a:ext cx="8001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53007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blinds(horizontal)">
                                      <p:cBhvr>
                                        <p:cTn id="7"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dirty="0" smtClean="0"/>
              <a:t>框架组成</a:t>
            </a:r>
            <a:r>
              <a:rPr lang="en-US" altLang="zh-CN" dirty="0" smtClean="0"/>
              <a:t>-MVC</a:t>
            </a:r>
            <a:endParaRPr lang="zh-CN" altLang="en-US" dirty="0" smtClean="0"/>
          </a:p>
        </p:txBody>
      </p:sp>
      <p:sp>
        <p:nvSpPr>
          <p:cNvPr id="65539"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，服务端指定</a:t>
            </a:r>
            <a:r>
              <a:rPr lang="en-US" altLang="zh-CN" smtClean="0"/>
              <a:t>datatype</a:t>
            </a:r>
            <a:r>
              <a:rPr lang="zh-CN" altLang="en-US" smtClean="0"/>
              <a:t>）</a:t>
            </a:r>
            <a:endParaRPr lang="en-US" altLang="zh-CN" smtClean="0"/>
          </a:p>
        </p:txBody>
      </p:sp>
      <p:sp>
        <p:nvSpPr>
          <p:cNvPr id="65540" name="TextBox 6"/>
          <p:cNvSpPr txBox="1">
            <a:spLocks noChangeArrowheads="1"/>
          </p:cNvSpPr>
          <p:nvPr/>
        </p:nvSpPr>
        <p:spPr bwMode="auto">
          <a:xfrm>
            <a:off x="2214563" y="6211888"/>
            <a:ext cx="6800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3.2</a:t>
            </a:r>
            <a:r>
              <a:rPr lang="zh-CN" altLang="en-US"/>
              <a:t>版本中可以直接在服务端的控制方法的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9921" name="Picture 1" descr="C:\Documents and Settings\Administrator\Application Data\Tencent\Users\122054810\QQ\WinTemp\RichOle\QDF[GOS9K`$BA9}OWG@$4LN.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8138" y="2786063"/>
            <a:ext cx="9482138" cy="324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13374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9921"/>
                                        </p:tgtEl>
                                        <p:attrNameLst>
                                          <p:attrName>style.visibility</p:attrName>
                                        </p:attrNameLst>
                                      </p:cBhvr>
                                      <p:to>
                                        <p:strVal val="visible"/>
                                      </p:to>
                                    </p:set>
                                    <p:animEffect transition="in" filter="diamond(in)">
                                      <p:cBhvr>
                                        <p:cTn id="7" dur="2000"/>
                                        <p:tgtEl>
                                          <p:spTgt spid="209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上传处理方法之一</a:t>
            </a:r>
            <a:r>
              <a:rPr lang="en-US" altLang="zh-CN" sz="1800" dirty="0" smtClean="0"/>
              <a:t>- </a:t>
            </a:r>
            <a:r>
              <a:rPr lang="en-US" altLang="zh-CN" sz="1800" dirty="0" err="1" smtClean="0"/>
              <a:t>MultipartHttpServletRequest</a:t>
            </a:r>
            <a:endParaRPr lang="zh-CN" altLang="en-US" sz="1800" dirty="0"/>
          </a:p>
        </p:txBody>
      </p:sp>
      <p:pic>
        <p:nvPicPr>
          <p:cNvPr id="5121" name="Picture 1" descr="C:\Documents and Settings\Administrator\Application Data\Tencent\Users\122054810\QQ\WinTemp\RichOle\NW]8SUMBASP{FYFCG3F6C_1.jpg"/>
          <p:cNvPicPr>
            <a:picLocks noChangeAspect="1" noChangeArrowheads="1"/>
          </p:cNvPicPr>
          <p:nvPr/>
        </p:nvPicPr>
        <p:blipFill>
          <a:blip r:embed="rId2"/>
          <a:srcRect/>
          <a:stretch>
            <a:fillRect/>
          </a:stretch>
        </p:blipFill>
        <p:spPr bwMode="auto">
          <a:xfrm>
            <a:off x="928662" y="1785926"/>
            <a:ext cx="6457950"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 calcmode="lin" valueType="num">
                                      <p:cBhvr additive="base">
                                        <p:cTn id="7" dur="500" fill="hold"/>
                                        <p:tgtEl>
                                          <p:spTgt spid="5121"/>
                                        </p:tgtEl>
                                        <p:attrNameLst>
                                          <p:attrName>ppt_x</p:attrName>
                                        </p:attrNameLst>
                                      </p:cBhvr>
                                      <p:tavLst>
                                        <p:tav tm="0">
                                          <p:val>
                                            <p:strVal val="#ppt_x"/>
                                          </p:val>
                                        </p:tav>
                                        <p:tav tm="100000">
                                          <p:val>
                                            <p:strVal val="#ppt_x"/>
                                          </p:val>
                                        </p:tav>
                                      </p:tavLst>
                                    </p:anim>
                                    <p:anim calcmode="lin" valueType="num">
                                      <p:cBhvr additive="base">
                                        <p:cTn id="8"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上传处理方法之二</a:t>
            </a:r>
            <a:r>
              <a:rPr lang="en-US" altLang="zh-CN" sz="1800" dirty="0" smtClean="0"/>
              <a:t>- @</a:t>
            </a:r>
            <a:r>
              <a:rPr lang="en-US" altLang="zh-CN" sz="1800" dirty="0" err="1" smtClean="0"/>
              <a:t>RequestParam</a:t>
            </a:r>
            <a:r>
              <a:rPr lang="en-US" altLang="zh-CN" sz="1800" dirty="0" smtClean="0"/>
              <a:t>(name="upload1") </a:t>
            </a:r>
            <a:r>
              <a:rPr lang="en-US" altLang="zh-CN" sz="1800" dirty="0" err="1" smtClean="0"/>
              <a:t>MultipartFile</a:t>
            </a:r>
            <a:endParaRPr lang="zh-CN" altLang="en-US" sz="1800" dirty="0"/>
          </a:p>
        </p:txBody>
      </p:sp>
      <p:pic>
        <p:nvPicPr>
          <p:cNvPr id="220161" name="Picture 1" descr="C:\Documents and Settings\Administrator\Application Data\Tencent\Users\122054810\QQ\WinTemp\RichOle\P{@_I7$02D{_71Z4YQB@4{Y.jpg"/>
          <p:cNvPicPr>
            <a:picLocks noChangeAspect="1" noChangeArrowheads="1"/>
          </p:cNvPicPr>
          <p:nvPr/>
        </p:nvPicPr>
        <p:blipFill>
          <a:blip r:embed="rId2"/>
          <a:srcRect/>
          <a:stretch>
            <a:fillRect/>
          </a:stretch>
        </p:blipFill>
        <p:spPr bwMode="auto">
          <a:xfrm>
            <a:off x="0" y="2857496"/>
            <a:ext cx="8448675" cy="2219325"/>
          </a:xfrm>
          <a:prstGeom prst="rect">
            <a:avLst/>
          </a:prstGeom>
          <a:noFill/>
        </p:spPr>
      </p:pic>
      <p:sp>
        <p:nvSpPr>
          <p:cNvPr id="6" name="矩形 5"/>
          <p:cNvSpPr/>
          <p:nvPr/>
        </p:nvSpPr>
        <p:spPr>
          <a:xfrm>
            <a:off x="2071670" y="2000240"/>
            <a:ext cx="4712700" cy="369332"/>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0161"/>
                                        </p:tgtEl>
                                        <p:attrNameLst>
                                          <p:attrName>style.visibility</p:attrName>
                                        </p:attrNameLst>
                                      </p:cBhvr>
                                      <p:to>
                                        <p:strVal val="visible"/>
                                      </p:to>
                                    </p:set>
                                    <p:animEffect transition="in" filter="blinds(horizontal)">
                                      <p:cBhvr>
                                        <p:cTn id="7" dur="500"/>
                                        <p:tgtEl>
                                          <p:spTgt spid="220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上传处理方法之三</a:t>
            </a:r>
            <a:r>
              <a:rPr lang="en-US" altLang="zh-CN" sz="1800" dirty="0" smtClean="0"/>
              <a:t>- @</a:t>
            </a:r>
            <a:r>
              <a:rPr lang="en-US" altLang="zh-CN" sz="1800" dirty="0" err="1" smtClean="0"/>
              <a:t>RequestParam</a:t>
            </a:r>
            <a:r>
              <a:rPr lang="en-US" altLang="zh-CN" sz="1800" dirty="0" smtClean="0"/>
              <a:t>(name="upload1") </a:t>
            </a:r>
            <a:r>
              <a:rPr lang="en-US" altLang="zh-CN" sz="1800" dirty="0" err="1" smtClean="0"/>
              <a:t>MultipartFile</a:t>
            </a:r>
            <a:r>
              <a:rPr lang="en-US" altLang="zh-CN" sz="1800" dirty="0" smtClean="0"/>
              <a:t>[]</a:t>
            </a:r>
            <a:endParaRPr lang="zh-CN" altLang="en-US" sz="1800" dirty="0"/>
          </a:p>
        </p:txBody>
      </p:sp>
      <p:sp>
        <p:nvSpPr>
          <p:cNvPr id="6" name="矩形 5"/>
          <p:cNvSpPr/>
          <p:nvPr/>
        </p:nvSpPr>
        <p:spPr>
          <a:xfrm>
            <a:off x="2071670" y="2000240"/>
            <a:ext cx="5924571" cy="646331"/>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r>
              <a:rPr lang="en-US" altLang="zh-CN" dirty="0" smtClean="0"/>
              <a:t>,</a:t>
            </a:r>
            <a:r>
              <a:rPr lang="zh-CN" altLang="en-US" dirty="0" smtClean="0"/>
              <a:t>可以有多个</a:t>
            </a:r>
            <a:endParaRPr lang="en-US" altLang="zh-CN" dirty="0" smtClean="0"/>
          </a:p>
          <a:p>
            <a:r>
              <a:rPr lang="zh-CN" altLang="en-US" dirty="0" smtClean="0"/>
              <a:t>可以绑定为相应的数组</a:t>
            </a:r>
            <a:endParaRPr lang="zh-CN" altLang="en-US" dirty="0"/>
          </a:p>
        </p:txBody>
      </p:sp>
      <p:pic>
        <p:nvPicPr>
          <p:cNvPr id="221185" name="Picture 1" descr="C:\Documents and Settings\Administrator\Application Data\Tencent\Users\122054810\QQ\WinTemp\RichOle\FD{H$B{7V(%HF0J(SDG%C2W.jpg"/>
          <p:cNvPicPr>
            <a:picLocks noChangeAspect="1" noChangeArrowheads="1"/>
          </p:cNvPicPr>
          <p:nvPr/>
        </p:nvPicPr>
        <p:blipFill>
          <a:blip r:embed="rId2"/>
          <a:srcRect/>
          <a:stretch>
            <a:fillRect/>
          </a:stretch>
        </p:blipFill>
        <p:spPr bwMode="auto">
          <a:xfrm>
            <a:off x="428596" y="2857496"/>
            <a:ext cx="7572375" cy="3600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85"/>
                                        </p:tgtEl>
                                        <p:attrNameLst>
                                          <p:attrName>style.visibility</p:attrName>
                                        </p:attrNameLst>
                                      </p:cBhvr>
                                      <p:to>
                                        <p:strVal val="visible"/>
                                      </p:to>
                                    </p:set>
                                    <p:anim calcmode="lin" valueType="num">
                                      <p:cBhvr additive="base">
                                        <p:cTn id="7" dur="500" fill="hold"/>
                                        <p:tgtEl>
                                          <p:spTgt spid="221185"/>
                                        </p:tgtEl>
                                        <p:attrNameLst>
                                          <p:attrName>ppt_x</p:attrName>
                                        </p:attrNameLst>
                                      </p:cBhvr>
                                      <p:tavLst>
                                        <p:tav tm="0">
                                          <p:val>
                                            <p:strVal val="#ppt_x"/>
                                          </p:val>
                                        </p:tav>
                                        <p:tav tm="100000">
                                          <p:val>
                                            <p:strVal val="#ppt_x"/>
                                          </p:val>
                                        </p:tav>
                                      </p:tavLst>
                                    </p:anim>
                                    <p:anim calcmode="lin" valueType="num">
                                      <p:cBhvr additive="base">
                                        <p:cTn id="8" dur="500" fill="hold"/>
                                        <p:tgtEl>
                                          <p:spTgt spid="221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上传处理方法之五</a:t>
            </a:r>
            <a:r>
              <a:rPr lang="en-US" altLang="zh-CN" sz="1800" dirty="0" smtClean="0"/>
              <a:t>- </a:t>
            </a:r>
            <a:r>
              <a:rPr lang="en-US" altLang="zh-CN" sz="1800" dirty="0" err="1" smtClean="0"/>
              <a:t>FileBean</a:t>
            </a:r>
            <a:r>
              <a:rPr lang="en-US" altLang="zh-CN" sz="1800" dirty="0" smtClean="0"/>
              <a:t> </a:t>
            </a:r>
            <a:r>
              <a:rPr lang="zh-CN" altLang="en-US" sz="1800" dirty="0" smtClean="0"/>
              <a:t>普通对象属性绑定方式</a:t>
            </a:r>
            <a:endParaRPr lang="zh-CN" altLang="en-US" sz="1800" dirty="0"/>
          </a:p>
        </p:txBody>
      </p:sp>
      <p:sp>
        <p:nvSpPr>
          <p:cNvPr id="6" name="矩形 5"/>
          <p:cNvSpPr/>
          <p:nvPr/>
        </p:nvSpPr>
        <p:spPr>
          <a:xfrm>
            <a:off x="2071670" y="2000240"/>
            <a:ext cx="5924571" cy="923330"/>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r>
              <a:rPr lang="en-US" altLang="zh-CN" dirty="0" smtClean="0"/>
              <a:t>,</a:t>
            </a:r>
            <a:r>
              <a:rPr lang="zh-CN" altLang="en-US" dirty="0" smtClean="0"/>
              <a:t>可以有多个</a:t>
            </a:r>
            <a:endParaRPr lang="en-US" altLang="zh-CN" dirty="0" smtClean="0"/>
          </a:p>
          <a:p>
            <a:r>
              <a:rPr lang="zh-CN" altLang="en-US" dirty="0" smtClean="0"/>
              <a:t>可以绑定为相应的数组</a:t>
            </a:r>
            <a:endParaRPr lang="en-US" altLang="zh-CN" dirty="0" smtClean="0"/>
          </a:p>
          <a:p>
            <a:r>
              <a:rPr lang="zh-CN" altLang="en-US" dirty="0" smtClean="0"/>
              <a:t>同时还支持</a:t>
            </a:r>
            <a:r>
              <a:rPr lang="en-US" altLang="zh-CN" dirty="0" smtClean="0"/>
              <a:t>List&lt;PO&gt;</a:t>
            </a:r>
            <a:r>
              <a:rPr lang="zh-CN" altLang="en-US" dirty="0" smtClean="0"/>
              <a:t>中的</a:t>
            </a:r>
            <a:r>
              <a:rPr lang="en-US" altLang="zh-CN" dirty="0" smtClean="0"/>
              <a:t>PO</a:t>
            </a:r>
            <a:r>
              <a:rPr lang="zh-CN" altLang="en-US" dirty="0" smtClean="0"/>
              <a:t>对象中包含附件信息</a:t>
            </a:r>
            <a:endParaRPr lang="zh-CN" altLang="en-US" dirty="0"/>
          </a:p>
        </p:txBody>
      </p:sp>
      <p:pic>
        <p:nvPicPr>
          <p:cNvPr id="222209" name="Picture 1" descr="C:\Documents and Settings\Administrator\Application Data\Tencent\Users\122054810\QQ\WinTemp\RichOle\3L~2203I)CYP$2}XU3S$5Y4.jpg"/>
          <p:cNvPicPr>
            <a:picLocks noChangeAspect="1" noChangeArrowheads="1"/>
          </p:cNvPicPr>
          <p:nvPr/>
        </p:nvPicPr>
        <p:blipFill>
          <a:blip r:embed="rId2"/>
          <a:srcRect/>
          <a:stretch>
            <a:fillRect/>
          </a:stretch>
        </p:blipFill>
        <p:spPr bwMode="auto">
          <a:xfrm>
            <a:off x="1142976" y="3357562"/>
            <a:ext cx="5753100" cy="2428875"/>
          </a:xfrm>
          <a:prstGeom prst="rect">
            <a:avLst/>
          </a:prstGeom>
          <a:noFill/>
        </p:spPr>
      </p:pic>
      <p:pic>
        <p:nvPicPr>
          <p:cNvPr id="222210" name="Picture 2" descr="C:\Documents and Settings\Administrator\Application Data\Tencent\Users\122054810\QQ\WinTemp\RichOle\8I6%Z)V@LX@KIDR3QO[G[]U.jpg"/>
          <p:cNvPicPr>
            <a:picLocks noChangeAspect="1" noChangeArrowheads="1"/>
          </p:cNvPicPr>
          <p:nvPr/>
        </p:nvPicPr>
        <p:blipFill>
          <a:blip r:embed="rId3"/>
          <a:srcRect/>
          <a:stretch>
            <a:fillRect/>
          </a:stretch>
        </p:blipFill>
        <p:spPr bwMode="auto">
          <a:xfrm>
            <a:off x="5000628" y="4286256"/>
            <a:ext cx="3286125" cy="1590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209"/>
                                        </p:tgtEl>
                                        <p:attrNameLst>
                                          <p:attrName>style.visibility</p:attrName>
                                        </p:attrNameLst>
                                      </p:cBhvr>
                                      <p:to>
                                        <p:strVal val="visible"/>
                                      </p:to>
                                    </p:set>
                                    <p:anim calcmode="lin" valueType="num">
                                      <p:cBhvr additive="base">
                                        <p:cTn id="7" dur="500" fill="hold"/>
                                        <p:tgtEl>
                                          <p:spTgt spid="222209"/>
                                        </p:tgtEl>
                                        <p:attrNameLst>
                                          <p:attrName>ppt_x</p:attrName>
                                        </p:attrNameLst>
                                      </p:cBhvr>
                                      <p:tavLst>
                                        <p:tav tm="0">
                                          <p:val>
                                            <p:strVal val="#ppt_x"/>
                                          </p:val>
                                        </p:tav>
                                        <p:tav tm="100000">
                                          <p:val>
                                            <p:strVal val="#ppt_x"/>
                                          </p:val>
                                        </p:tav>
                                      </p:tavLst>
                                    </p:anim>
                                    <p:anim calcmode="lin" valueType="num">
                                      <p:cBhvr additive="base">
                                        <p:cTn id="8" dur="500" fill="hold"/>
                                        <p:tgtEl>
                                          <p:spTgt spid="222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22210"/>
                                        </p:tgtEl>
                                        <p:attrNameLst>
                                          <p:attrName>style.visibility</p:attrName>
                                        </p:attrNameLst>
                                      </p:cBhvr>
                                      <p:to>
                                        <p:strVal val="visible"/>
                                      </p:to>
                                    </p:set>
                                    <p:animEffect transition="in" filter="box(in)">
                                      <p:cBhvr>
                                        <p:cTn id="13" dur="500"/>
                                        <p:tgtEl>
                                          <p:spTgt spid="22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两种下载处理方法</a:t>
            </a:r>
            <a:endParaRPr lang="en-US" altLang="zh-CN" sz="1800" dirty="0" smtClean="0"/>
          </a:p>
          <a:p>
            <a:pPr>
              <a:buNone/>
            </a:pPr>
            <a:r>
              <a:rPr lang="zh-CN" altLang="en-US" sz="1800" dirty="0" smtClean="0"/>
              <a:t>下载处理方法之一</a:t>
            </a:r>
            <a:r>
              <a:rPr lang="en-US" altLang="zh-CN" sz="1800" dirty="0" smtClean="0"/>
              <a:t>- </a:t>
            </a:r>
            <a:r>
              <a:rPr lang="zh-CN" altLang="en-US" sz="1800" dirty="0" smtClean="0"/>
              <a:t>通过</a:t>
            </a:r>
            <a:r>
              <a:rPr lang="en-US" altLang="zh-CN" sz="1800" dirty="0" smtClean="0"/>
              <a:t>request</a:t>
            </a:r>
            <a:r>
              <a:rPr lang="zh-CN" altLang="en-US" sz="1800" dirty="0" smtClean="0"/>
              <a:t>、</a:t>
            </a:r>
            <a:r>
              <a:rPr lang="en-US" altLang="zh-CN" sz="1800" dirty="0" smtClean="0"/>
              <a:t>response</a:t>
            </a:r>
            <a:r>
              <a:rPr lang="zh-CN" altLang="en-US" sz="1800" dirty="0" smtClean="0"/>
              <a:t>下载</a:t>
            </a:r>
            <a:endParaRPr lang="zh-CN" altLang="en-US" sz="1800" dirty="0"/>
          </a:p>
        </p:txBody>
      </p:sp>
      <p:pic>
        <p:nvPicPr>
          <p:cNvPr id="224257" name="Picture 1" descr="C:\Documents and Settings\Administrator\Application Data\Tencent\Users\122054810\QQ\WinTemp\RichOle\]2HR[X{9_DSKGH@]P}M5~)R.jpg"/>
          <p:cNvPicPr>
            <a:picLocks noChangeAspect="1" noChangeArrowheads="1"/>
          </p:cNvPicPr>
          <p:nvPr/>
        </p:nvPicPr>
        <p:blipFill>
          <a:blip r:embed="rId2"/>
          <a:srcRect/>
          <a:stretch>
            <a:fillRect/>
          </a:stretch>
        </p:blipFill>
        <p:spPr bwMode="auto">
          <a:xfrm>
            <a:off x="1285852" y="1785926"/>
            <a:ext cx="5438775" cy="1400175"/>
          </a:xfrm>
          <a:prstGeom prst="rect">
            <a:avLst/>
          </a:prstGeom>
          <a:noFill/>
        </p:spPr>
      </p:pic>
      <p:pic>
        <p:nvPicPr>
          <p:cNvPr id="224258" name="Picture 2" descr="C:\Documents and Settings\Administrator\Application Data\Tencent\Users\122054810\QQ\WinTemp\RichOle\NB3_W{[J`$K[WJLPPOFT_5O.jpg"/>
          <p:cNvPicPr>
            <a:picLocks noChangeAspect="1" noChangeArrowheads="1"/>
          </p:cNvPicPr>
          <p:nvPr/>
        </p:nvPicPr>
        <p:blipFill>
          <a:blip r:embed="rId3"/>
          <a:srcRect/>
          <a:stretch>
            <a:fillRect/>
          </a:stretch>
        </p:blipFill>
        <p:spPr bwMode="auto">
          <a:xfrm>
            <a:off x="857224" y="3362325"/>
            <a:ext cx="6572250" cy="3495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4257"/>
                                        </p:tgtEl>
                                        <p:attrNameLst>
                                          <p:attrName>style.visibility</p:attrName>
                                        </p:attrNameLst>
                                      </p:cBhvr>
                                      <p:to>
                                        <p:strVal val="visible"/>
                                      </p:to>
                                    </p:set>
                                    <p:anim calcmode="lin" valueType="num">
                                      <p:cBhvr additive="base">
                                        <p:cTn id="7" dur="500" fill="hold"/>
                                        <p:tgtEl>
                                          <p:spTgt spid="224257"/>
                                        </p:tgtEl>
                                        <p:attrNameLst>
                                          <p:attrName>ppt_x</p:attrName>
                                        </p:attrNameLst>
                                      </p:cBhvr>
                                      <p:tavLst>
                                        <p:tav tm="0">
                                          <p:val>
                                            <p:strVal val="#ppt_x"/>
                                          </p:val>
                                        </p:tav>
                                        <p:tav tm="100000">
                                          <p:val>
                                            <p:strVal val="#ppt_x"/>
                                          </p:val>
                                        </p:tav>
                                      </p:tavLst>
                                    </p:anim>
                                    <p:anim calcmode="lin" valueType="num">
                                      <p:cBhvr additive="base">
                                        <p:cTn id="8" dur="500" fill="hold"/>
                                        <p:tgtEl>
                                          <p:spTgt spid="2242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4258"/>
                                        </p:tgtEl>
                                        <p:attrNameLst>
                                          <p:attrName>style.visibility</p:attrName>
                                        </p:attrNameLst>
                                      </p:cBhvr>
                                      <p:to>
                                        <p:strVal val="visible"/>
                                      </p:to>
                                    </p:set>
                                    <p:anim calcmode="lin" valueType="num">
                                      <p:cBhvr additive="base">
                                        <p:cTn id="13" dur="500" fill="hold"/>
                                        <p:tgtEl>
                                          <p:spTgt spid="224258"/>
                                        </p:tgtEl>
                                        <p:attrNameLst>
                                          <p:attrName>ppt_x</p:attrName>
                                        </p:attrNameLst>
                                      </p:cBhvr>
                                      <p:tavLst>
                                        <p:tav tm="0">
                                          <p:val>
                                            <p:strVal val="#ppt_x"/>
                                          </p:val>
                                        </p:tav>
                                        <p:tav tm="100000">
                                          <p:val>
                                            <p:strVal val="#ppt_x"/>
                                          </p:val>
                                        </p:tav>
                                      </p:tavLst>
                                    </p:anim>
                                    <p:anim calcmode="lin" valueType="num">
                                      <p:cBhvr additive="base">
                                        <p:cTn id="14" dur="500" fill="hold"/>
                                        <p:tgtEl>
                                          <p:spTgt spid="224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fontScale="85000" lnSpcReduction="20000"/>
          </a:bodyPr>
          <a:lstStyle/>
          <a:p>
            <a:r>
              <a:rPr lang="zh-CN" altLang="en-US" sz="1800" dirty="0" smtClean="0"/>
              <a:t>文件上传和下载</a:t>
            </a:r>
            <a:r>
              <a:rPr lang="en-US" altLang="zh-CN" sz="1800" dirty="0" smtClean="0"/>
              <a:t>-</a:t>
            </a:r>
            <a:r>
              <a:rPr lang="zh-CN" altLang="en-US" sz="1800" dirty="0" smtClean="0"/>
              <a:t>两种下载处理方法</a:t>
            </a:r>
            <a:endParaRPr lang="en-US" altLang="zh-CN" sz="1800" dirty="0" smtClean="0"/>
          </a:p>
          <a:p>
            <a:pPr>
              <a:buNone/>
            </a:pPr>
            <a:r>
              <a:rPr lang="zh-CN" altLang="en-US" sz="1800" dirty="0" smtClean="0"/>
              <a:t>下载处理方法之二</a:t>
            </a:r>
            <a:r>
              <a:rPr lang="en-US" altLang="zh-CN" sz="1800" dirty="0" smtClean="0"/>
              <a:t>-</a:t>
            </a:r>
            <a:r>
              <a:rPr lang="zh-CN" altLang="en-US" sz="1800" dirty="0" smtClean="0"/>
              <a:t>将数据库中存储的文件内容转储到应用服务器文件目录中，然后将转储的文件下载，无需提供</a:t>
            </a:r>
            <a:r>
              <a:rPr lang="en-US" altLang="zh-CN" sz="1800" dirty="0" smtClean="0"/>
              <a:t>response</a:t>
            </a:r>
            <a:r>
              <a:rPr lang="zh-CN" altLang="en-US" sz="1800" dirty="0" smtClean="0"/>
              <a:t>和</a:t>
            </a:r>
            <a:r>
              <a:rPr lang="en-US" altLang="zh-CN" sz="1800" dirty="0" smtClean="0"/>
              <a:t>request</a:t>
            </a:r>
            <a:r>
              <a:rPr lang="zh-CN" altLang="en-US" sz="1800" dirty="0" smtClean="0"/>
              <a:t>对象（也可以是文件系统中对应的</a:t>
            </a:r>
            <a:r>
              <a:rPr lang="en-US" altLang="zh-CN" sz="1800" dirty="0" smtClean="0"/>
              <a:t>File</a:t>
            </a:r>
            <a:r>
              <a:rPr lang="zh-CN" altLang="en-US" sz="1800" dirty="0" smtClean="0"/>
              <a:t>对象）</a:t>
            </a:r>
            <a:endParaRPr lang="zh-CN" altLang="en-US" sz="1800" dirty="0"/>
          </a:p>
        </p:txBody>
      </p:sp>
      <p:pic>
        <p:nvPicPr>
          <p:cNvPr id="225281" name="Picture 1" descr="C:\Documents and Settings\Administrator\Application Data\Tencent\Users\122054810\QQ\WinTemp\RichOle\X~T9G_TPA7)S2XX9S@N0CQY.jpg"/>
          <p:cNvPicPr>
            <a:picLocks noChangeAspect="1" noChangeArrowheads="1"/>
          </p:cNvPicPr>
          <p:nvPr/>
        </p:nvPicPr>
        <p:blipFill>
          <a:blip r:embed="rId2"/>
          <a:srcRect/>
          <a:stretch>
            <a:fillRect/>
          </a:stretch>
        </p:blipFill>
        <p:spPr bwMode="auto">
          <a:xfrm>
            <a:off x="285720" y="1714488"/>
            <a:ext cx="7629525" cy="1019175"/>
          </a:xfrm>
          <a:prstGeom prst="rect">
            <a:avLst/>
          </a:prstGeom>
          <a:noFill/>
        </p:spPr>
      </p:pic>
      <p:pic>
        <p:nvPicPr>
          <p:cNvPr id="225282" name="Picture 2"/>
          <p:cNvPicPr>
            <a:picLocks noChangeAspect="1" noChangeArrowheads="1"/>
          </p:cNvPicPr>
          <p:nvPr/>
        </p:nvPicPr>
        <p:blipFill>
          <a:blip r:embed="rId3"/>
          <a:srcRect/>
          <a:stretch>
            <a:fillRect/>
          </a:stretch>
        </p:blipFill>
        <p:spPr bwMode="auto">
          <a:xfrm>
            <a:off x="0" y="2786082"/>
            <a:ext cx="9143999" cy="39290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t>发展历程</a:t>
            </a:r>
          </a:p>
        </p:txBody>
      </p:sp>
      <p:sp>
        <p:nvSpPr>
          <p:cNvPr id="17411" name="内容占位符 2"/>
          <p:cNvSpPr>
            <a:spLocks noGrp="1"/>
          </p:cNvSpPr>
          <p:nvPr>
            <p:ph idx="1"/>
          </p:nvPr>
        </p:nvSpPr>
        <p:spPr>
          <a:xfrm>
            <a:off x="457200" y="1600200"/>
            <a:ext cx="8229600" cy="971550"/>
          </a:xfrm>
        </p:spPr>
        <p:txBody>
          <a:bodyPr/>
          <a:lstStyle/>
          <a:p>
            <a:r>
              <a:rPr lang="zh-CN" altLang="en-US" smtClean="0"/>
              <a:t>指导思想</a:t>
            </a:r>
          </a:p>
        </p:txBody>
      </p:sp>
      <p:sp>
        <p:nvSpPr>
          <p:cNvPr id="17412" name="TextBox 3"/>
          <p:cNvSpPr txBox="1">
            <a:spLocks noChangeArrowheads="1"/>
          </p:cNvSpPr>
          <p:nvPr/>
        </p:nvSpPr>
        <p:spPr bwMode="auto">
          <a:xfrm>
            <a:off x="714375" y="2333625"/>
            <a:ext cx="7570788"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sz="3200"/>
              <a:t>框架整个发展过程始终和实际项目结合在一起，框架构建的指导思想：</a:t>
            </a:r>
            <a:endParaRPr lang="en-US" altLang="zh-CN" sz="3200"/>
          </a:p>
          <a:p>
            <a:r>
              <a:rPr lang="en-US" altLang="zh-CN" sz="3200"/>
              <a:t>	</a:t>
            </a:r>
            <a:r>
              <a:rPr lang="zh-CN" altLang="en-US" sz="3200">
                <a:solidFill>
                  <a:srgbClr val="C00000"/>
                </a:solidFill>
              </a:rPr>
              <a:t>在项目中提炼框架、在项目中完善框架、与项目相互促进形成良性互动。</a:t>
            </a:r>
            <a:endParaRPr lang="en-US" altLang="zh-CN" sz="3200">
              <a:solidFill>
                <a:srgbClr val="C00000"/>
              </a:solidFill>
            </a:endParaRPr>
          </a:p>
          <a:p>
            <a:r>
              <a:rPr lang="en-US" altLang="zh-CN" sz="3200">
                <a:solidFill>
                  <a:srgbClr val="C00000"/>
                </a:solidFill>
              </a:rPr>
              <a:t>	</a:t>
            </a:r>
            <a:r>
              <a:rPr lang="zh-CN" altLang="en-US" sz="3200">
                <a:solidFill>
                  <a:srgbClr val="C00000"/>
                </a:solidFill>
              </a:rPr>
              <a:t>为了正确引导开发人员使用框架，编写框架组件</a:t>
            </a:r>
            <a:r>
              <a:rPr lang="en-US" altLang="zh-CN" sz="3200">
                <a:solidFill>
                  <a:srgbClr val="C00000"/>
                </a:solidFill>
              </a:rPr>
              <a:t>api</a:t>
            </a:r>
            <a:r>
              <a:rPr lang="zh-CN" altLang="en-US" sz="3200">
                <a:solidFill>
                  <a:srgbClr val="C00000"/>
                </a:solidFill>
              </a:rPr>
              <a:t>文档、测试用例和使用</a:t>
            </a:r>
            <a:r>
              <a:rPr lang="en-US" altLang="zh-CN" sz="3200">
                <a:solidFill>
                  <a:srgbClr val="C00000"/>
                </a:solidFill>
              </a:rPr>
              <a:t>demo</a:t>
            </a:r>
            <a:r>
              <a:rPr lang="zh-CN" altLang="en-US" sz="3200">
                <a:solidFill>
                  <a:srgbClr val="C00000"/>
                </a:solidFill>
              </a:rPr>
              <a:t>。</a:t>
            </a:r>
            <a:endParaRPr lang="en-US" altLang="zh-CN" sz="3200">
              <a:solidFill>
                <a:srgbClr val="C00000"/>
              </a:solidFill>
            </a:endParaRPr>
          </a:p>
          <a:p>
            <a:endParaRPr lang="zh-CN" altLang="en-US" sz="3200"/>
          </a:p>
          <a:p>
            <a:endParaRPr lang="zh-CN" altLang="en-US" sz="3200"/>
          </a:p>
        </p:txBody>
      </p:sp>
    </p:spTree>
    <p:extLst>
      <p:ext uri="{BB962C8B-B14F-4D97-AF65-F5344CB8AC3E}">
        <p14:creationId xmlns:p14="http://schemas.microsoft.com/office/powerpoint/2010/main" xmlns="" val="13235174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p:txBody>
          <a:bodyPr/>
          <a:lstStyle/>
          <a:p>
            <a:r>
              <a:rPr lang="zh-CN" altLang="en-US" dirty="0" smtClean="0"/>
              <a:t>文件上传和下载</a:t>
            </a:r>
            <a:r>
              <a:rPr lang="en-US" altLang="zh-CN" dirty="0" smtClean="0"/>
              <a:t>-</a:t>
            </a:r>
            <a:r>
              <a:rPr lang="zh-CN" altLang="en-US" dirty="0" smtClean="0"/>
              <a:t>前端页面（上传部分）</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pic>
        <p:nvPicPr>
          <p:cNvPr id="3073" name="Picture 1" descr="C:\Documents and Settings\Administrator\Application Data\Tencent\Users\122054810\QQ\WinTemp\RichOle\HY}_2BC5](0K12~~(0GUD4X.jpg"/>
          <p:cNvPicPr>
            <a:picLocks noChangeAspect="1" noChangeArrowheads="1"/>
          </p:cNvPicPr>
          <p:nvPr/>
        </p:nvPicPr>
        <p:blipFill>
          <a:blip r:embed="rId2"/>
          <a:srcRect/>
          <a:stretch>
            <a:fillRect/>
          </a:stretch>
        </p:blipFill>
        <p:spPr bwMode="auto">
          <a:xfrm>
            <a:off x="714348" y="2428868"/>
            <a:ext cx="7791450" cy="35337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diamond(in)">
                                      <p:cBhvr>
                                        <p:cTn id="7" dur="2000"/>
                                        <p:tgtEl>
                                          <p:spTgt spid="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p:txBody>
          <a:bodyPr/>
          <a:lstStyle/>
          <a:p>
            <a:r>
              <a:rPr lang="zh-CN" altLang="en-US" dirty="0" smtClean="0"/>
              <a:t>文件上传和下载</a:t>
            </a:r>
            <a:r>
              <a:rPr lang="en-US" altLang="zh-CN" dirty="0" smtClean="0"/>
              <a:t>-</a:t>
            </a:r>
            <a:r>
              <a:rPr lang="zh-CN" altLang="en-US" dirty="0" smtClean="0"/>
              <a:t>前端页面（下载部分）</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pic>
        <p:nvPicPr>
          <p:cNvPr id="223233" name="Picture 1" descr="C:\Documents and Settings\Administrator\Application Data\Tencent\Users\122054810\QQ\WinTemp\RichOle\8M7455``GFB})HRGE7CTTQ0.jpg"/>
          <p:cNvPicPr>
            <a:picLocks noChangeAspect="1" noChangeArrowheads="1"/>
          </p:cNvPicPr>
          <p:nvPr/>
        </p:nvPicPr>
        <p:blipFill>
          <a:blip r:embed="rId2"/>
          <a:srcRect/>
          <a:stretch>
            <a:fillRect/>
          </a:stretch>
        </p:blipFill>
        <p:spPr bwMode="auto">
          <a:xfrm>
            <a:off x="-214346" y="2428868"/>
            <a:ext cx="9572692" cy="4067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233"/>
                                        </p:tgtEl>
                                        <p:attrNameLst>
                                          <p:attrName>style.visibility</p:attrName>
                                        </p:attrNameLst>
                                      </p:cBhvr>
                                      <p:to>
                                        <p:strVal val="visible"/>
                                      </p:to>
                                    </p:set>
                                    <p:anim calcmode="lin" valueType="num">
                                      <p:cBhvr additive="base">
                                        <p:cTn id="7" dur="500" fill="hold"/>
                                        <p:tgtEl>
                                          <p:spTgt spid="223233"/>
                                        </p:tgtEl>
                                        <p:attrNameLst>
                                          <p:attrName>ppt_x</p:attrName>
                                        </p:attrNameLst>
                                      </p:cBhvr>
                                      <p:tavLst>
                                        <p:tav tm="0">
                                          <p:val>
                                            <p:strVal val="#ppt_x"/>
                                          </p:val>
                                        </p:tav>
                                        <p:tav tm="100000">
                                          <p:val>
                                            <p:strVal val="#ppt_x"/>
                                          </p:val>
                                        </p:tav>
                                      </p:tavLst>
                                    </p:anim>
                                    <p:anim calcmode="lin" valueType="num">
                                      <p:cBhvr additive="base">
                                        <p:cTn id="8" dur="500" fill="hold"/>
                                        <p:tgtEl>
                                          <p:spTgt spid="223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6563" name="内容占位符 2"/>
          <p:cNvSpPr>
            <a:spLocks noGrp="1"/>
          </p:cNvSpPr>
          <p:nvPr>
            <p:ph idx="1"/>
          </p:nvPr>
        </p:nvSpPr>
        <p:spPr>
          <a:xfrm>
            <a:off x="457200" y="1600200"/>
            <a:ext cx="8229600" cy="614363"/>
          </a:xfrm>
        </p:spPr>
        <p:txBody>
          <a:bodyPr/>
          <a:lstStyle/>
          <a:p>
            <a:r>
              <a:rPr lang="zh-CN" altLang="en-US" smtClean="0"/>
              <a:t>异常处理机制说明</a:t>
            </a:r>
            <a:endParaRPr lang="en-US" altLang="zh-CN" smtClean="0"/>
          </a:p>
        </p:txBody>
      </p:sp>
      <p:sp>
        <p:nvSpPr>
          <p:cNvPr id="66564" name="矩形 3"/>
          <p:cNvSpPr>
            <a:spLocks noChangeArrowheads="1"/>
          </p:cNvSpPr>
          <p:nvPr/>
        </p:nvSpPr>
        <p:spPr bwMode="auto">
          <a:xfrm>
            <a:off x="857250" y="2286000"/>
            <a:ext cx="68580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这里的异常处理机制讲的是指控制器方法出现异常后将传递给相应的异常处理方法来处理。可以为控制器方法异常定义相应的异常处理方法，这些方法的特征为：</a:t>
            </a:r>
          </a:p>
        </p:txBody>
      </p:sp>
      <p:pic>
        <p:nvPicPr>
          <p:cNvPr id="66565" name="Picture 1" descr="C:\Documents and Settings\Administrator\Application Data\Tencent\Users\122054810\QQ\WinTemp\RichOle\)Z{1JA[RGD$IO0F2NSQO)7T.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5750" y="3500438"/>
            <a:ext cx="8620125" cy="133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935454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7587" name="内容占位符 2"/>
          <p:cNvSpPr>
            <a:spLocks noGrp="1"/>
          </p:cNvSpPr>
          <p:nvPr>
            <p:ph idx="1"/>
          </p:nvPr>
        </p:nvSpPr>
        <p:spPr>
          <a:xfrm>
            <a:off x="457200" y="1600200"/>
            <a:ext cx="8229600" cy="614363"/>
          </a:xfrm>
        </p:spPr>
        <p:txBody>
          <a:bodyPr/>
          <a:lstStyle/>
          <a:p>
            <a:r>
              <a:rPr lang="en-US" altLang="zh-CN" smtClean="0"/>
              <a:t>Mvc </a:t>
            </a:r>
            <a:r>
              <a:rPr lang="zh-CN" altLang="en-US" smtClean="0"/>
              <a:t>中</a:t>
            </a:r>
            <a:r>
              <a:rPr lang="en-US" altLang="zh-CN" smtClean="0"/>
              <a:t>jsp</a:t>
            </a:r>
            <a:r>
              <a:rPr lang="zh-CN" altLang="en-US" smtClean="0"/>
              <a:t>页面上编写路径需要注意的事项</a:t>
            </a:r>
            <a:endParaRPr lang="en-US" altLang="zh-CN" smtClean="0"/>
          </a:p>
        </p:txBody>
      </p:sp>
      <p:sp>
        <p:nvSpPr>
          <p:cNvPr id="67588" name="矩形 3"/>
          <p:cNvSpPr>
            <a:spLocks noChangeArrowheads="1"/>
          </p:cNvSpPr>
          <p:nvPr/>
        </p:nvSpPr>
        <p:spPr bwMode="auto">
          <a:xfrm>
            <a:off x="611188" y="2492375"/>
            <a:ext cx="8208962"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问：如果使用</a:t>
            </a: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的话，在</a:t>
            </a:r>
            <a:r>
              <a:rPr lang="en-US" altLang="zh-CN">
                <a:latin typeface="Franklin Gothic Book" pitchFamily="34" charset="0"/>
                <a:ea typeface="黑体" pitchFamily="2" charset="-122"/>
              </a:rPr>
              <a:t>jsp</a:t>
            </a:r>
            <a:r>
              <a:rPr lang="zh-CN" altLang="en-US">
                <a:latin typeface="Franklin Gothic Book" pitchFamily="34" charset="0"/>
                <a:ea typeface="黑体" pitchFamily="2" charset="-122"/>
              </a:rPr>
              <a:t>里面能不能含有这样的相对路径哦</a:t>
            </a:r>
          </a:p>
          <a:p>
            <a:r>
              <a:rPr lang="en-US" altLang="zh-CN">
                <a:latin typeface="Franklin Gothic Book" pitchFamily="34" charset="0"/>
                <a:ea typeface="黑体" pitchFamily="2" charset="-122"/>
              </a:rPr>
              <a:t>&lt;script type="text/javascript" src="../json2.js"&gt;&lt;/script&gt;</a:t>
            </a:r>
            <a:endParaRPr lang="zh-CN" altLang="en-US">
              <a:latin typeface="Franklin Gothic Book" pitchFamily="34" charset="0"/>
              <a:ea typeface="黑体" pitchFamily="2" charset="-122"/>
            </a:endParaRPr>
          </a:p>
          <a:p>
            <a:r>
              <a:rPr lang="zh-CN" altLang="en-US">
                <a:latin typeface="Franklin Gothic Book" pitchFamily="34" charset="0"/>
                <a:ea typeface="黑体" pitchFamily="2" charset="-122"/>
              </a:rPr>
              <a:t>答：不可以，只能全部修改为：</a:t>
            </a:r>
          </a:p>
          <a:p>
            <a:r>
              <a:rPr lang="en-US" altLang="zh-CN">
                <a:latin typeface="Franklin Gothic Book" pitchFamily="34" charset="0"/>
                <a:ea typeface="黑体" pitchFamily="2" charset="-122"/>
              </a:rPr>
              <a:t>&lt;script type="text/javascript" src="${pageContext.request.contextPath}/jsp/demo/datagrid/json2.js"&gt;&lt;/script&gt;</a:t>
            </a:r>
            <a:endParaRPr lang="zh-CN" altLang="en-US">
              <a:latin typeface="Franklin Gothic Book" pitchFamily="34" charset="0"/>
              <a:ea typeface="黑体" pitchFamily="2" charset="-122"/>
            </a:endParaRPr>
          </a:p>
          <a:p>
            <a:r>
              <a:rPr lang="zh-CN" altLang="en-US">
                <a:latin typeface="Franklin Gothic Book" pitchFamily="34" charset="0"/>
                <a:ea typeface="黑体" pitchFamily="2" charset="-122"/>
              </a:rPr>
              <a:t>如果你不用重写规则，然后映射路径和</a:t>
            </a:r>
            <a:r>
              <a:rPr lang="en-US" altLang="zh-CN">
                <a:latin typeface="Franklin Gothic Book" pitchFamily="34" charset="0"/>
                <a:ea typeface="黑体" pitchFamily="2" charset="-122"/>
              </a:rPr>
              <a:t>jsp</a:t>
            </a:r>
            <a:r>
              <a:rPr lang="zh-CN" altLang="en-US">
                <a:latin typeface="Franklin Gothic Book" pitchFamily="34" charset="0"/>
                <a:ea typeface="黑体" pitchFamily="2" charset="-122"/>
              </a:rPr>
              <a:t>路径保持一致，就可以这么写了。但是路径映射往往不一致咯，对外当然是要一个简单的路径，所以这样的话，在培训里面要强调，要不然初学者会犯错误的</a:t>
            </a:r>
          </a:p>
        </p:txBody>
      </p:sp>
    </p:spTree>
    <p:extLst>
      <p:ext uri="{BB962C8B-B14F-4D97-AF65-F5344CB8AC3E}">
        <p14:creationId xmlns:p14="http://schemas.microsoft.com/office/powerpoint/2010/main" xmlns="" val="8670953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3" name="内容占位符 2"/>
          <p:cNvSpPr>
            <a:spLocks noGrp="1"/>
          </p:cNvSpPr>
          <p:nvPr>
            <p:ph idx="1"/>
          </p:nvPr>
        </p:nvSpPr>
        <p:spPr>
          <a:xfrm>
            <a:off x="428625" y="1428750"/>
            <a:ext cx="8229600" cy="5043488"/>
          </a:xfrm>
        </p:spPr>
        <p:txBody>
          <a:bodyPr rtlCol="0">
            <a:normAutofit fontScale="77500" lnSpcReduction="20000"/>
          </a:bodyPr>
          <a:lstStyle/>
          <a:p>
            <a:pPr fontAlgn="auto">
              <a:spcAft>
                <a:spcPts val="0"/>
              </a:spcAft>
              <a:buFont typeface="Wingdings 2"/>
              <a:buChar char="ß"/>
              <a:defRPr/>
            </a:pPr>
            <a:r>
              <a:rPr lang="en-US" dirty="0" smtClean="0"/>
              <a:t>struts</a:t>
            </a:r>
            <a:r>
              <a:rPr lang="zh-CN" altLang="en-US" dirty="0" smtClean="0"/>
              <a:t>有配套的标签，</a:t>
            </a:r>
            <a:r>
              <a:rPr lang="en-US" dirty="0" smtClean="0"/>
              <a:t>spring</a:t>
            </a:r>
            <a:r>
              <a:rPr lang="zh-CN" altLang="en-US" dirty="0" smtClean="0"/>
              <a:t>的没有配套的界面展示标签，我们的</a:t>
            </a:r>
            <a:r>
              <a:rPr lang="en-US" dirty="0" err="1" smtClean="0"/>
              <a:t>mvc</a:t>
            </a:r>
            <a:r>
              <a:rPr lang="zh-CN" altLang="en-US" dirty="0" smtClean="0"/>
              <a:t>也有配套标签</a:t>
            </a:r>
          </a:p>
          <a:p>
            <a:pPr fontAlgn="auto">
              <a:spcAft>
                <a:spcPts val="0"/>
              </a:spcAft>
              <a:buFont typeface="Wingdings 2"/>
              <a:buChar char="ß"/>
              <a:defRPr/>
            </a:pPr>
            <a:r>
              <a:rPr lang="en-US" dirty="0" smtClean="0"/>
              <a:t>struts</a:t>
            </a:r>
            <a:r>
              <a:rPr lang="zh-CN" altLang="en-US" dirty="0" smtClean="0"/>
              <a:t>没有</a:t>
            </a:r>
            <a:r>
              <a:rPr lang="en-US" dirty="0" err="1" smtClean="0"/>
              <a:t>aop</a:t>
            </a:r>
            <a:r>
              <a:rPr lang="zh-CN" altLang="en-US" dirty="0" smtClean="0"/>
              <a:t>框架，</a:t>
            </a:r>
            <a:r>
              <a:rPr lang="en-US" dirty="0" smtClean="0"/>
              <a:t>spring</a:t>
            </a:r>
            <a:r>
              <a:rPr lang="zh-CN" altLang="en-US" dirty="0" smtClean="0"/>
              <a:t>的有</a:t>
            </a:r>
            <a:r>
              <a:rPr lang="en-US" dirty="0" err="1" smtClean="0"/>
              <a:t>aop</a:t>
            </a:r>
            <a:r>
              <a:rPr lang="zh-CN" altLang="en-US" dirty="0" smtClean="0"/>
              <a:t>框架，我们的</a:t>
            </a:r>
            <a:r>
              <a:rPr lang="en-US" dirty="0" err="1" smtClean="0"/>
              <a:t>mvc</a:t>
            </a:r>
            <a:r>
              <a:rPr lang="zh-CN" altLang="en-US" dirty="0" smtClean="0"/>
              <a:t>也有</a:t>
            </a:r>
            <a:r>
              <a:rPr lang="en-US" dirty="0" err="1" smtClean="0"/>
              <a:t>aop</a:t>
            </a:r>
            <a:r>
              <a:rPr lang="zh-CN" altLang="en-US" dirty="0" smtClean="0"/>
              <a:t>框架</a:t>
            </a:r>
          </a:p>
          <a:p>
            <a:pPr fontAlgn="auto">
              <a:spcAft>
                <a:spcPts val="0"/>
              </a:spcAft>
              <a:buFont typeface="Wingdings 2"/>
              <a:buChar char="ß"/>
              <a:defRPr/>
            </a:pPr>
            <a:r>
              <a:rPr lang="en-US" dirty="0" smtClean="0"/>
              <a:t>struts</a:t>
            </a:r>
            <a:r>
              <a:rPr lang="zh-CN" altLang="en-US" dirty="0" smtClean="0"/>
              <a:t>没有持久层框架，</a:t>
            </a:r>
            <a:r>
              <a:rPr lang="en-US" dirty="0" smtClean="0"/>
              <a:t>spring</a:t>
            </a:r>
            <a:r>
              <a:rPr lang="zh-CN" altLang="en-US" dirty="0" smtClean="0"/>
              <a:t>有持久层框架，我们也有持久层框架</a:t>
            </a:r>
          </a:p>
          <a:p>
            <a:pPr fontAlgn="auto">
              <a:spcAft>
                <a:spcPts val="0"/>
              </a:spcAft>
              <a:buFont typeface="Wingdings 2"/>
              <a:buChar char="ß"/>
              <a:defRPr/>
            </a:pPr>
            <a:r>
              <a:rPr lang="en-US" altLang="zh-CN" dirty="0" smtClean="0"/>
              <a:t>Struts</a:t>
            </a:r>
            <a:r>
              <a:rPr lang="zh-CN" altLang="en-US" dirty="0" smtClean="0"/>
              <a:t>的控制器是多态型的，</a:t>
            </a:r>
            <a:r>
              <a:rPr lang="en-US" altLang="zh-CN" dirty="0" smtClean="0"/>
              <a:t>spring </a:t>
            </a:r>
            <a:r>
              <a:rPr lang="en-US" altLang="zh-CN" dirty="0" err="1" smtClean="0"/>
              <a:t>mvc</a:t>
            </a:r>
            <a:r>
              <a:rPr lang="zh-CN" altLang="en-US" dirty="0" smtClean="0"/>
              <a:t>是单实例的，我们的</a:t>
            </a:r>
            <a:r>
              <a:rPr lang="en-US" altLang="zh-CN" dirty="0" err="1" smtClean="0"/>
              <a:t>mvc</a:t>
            </a:r>
            <a:r>
              <a:rPr lang="zh-CN" altLang="en-US" dirty="0" smtClean="0"/>
              <a:t>框架控制器也是单实例模式</a:t>
            </a:r>
            <a:endParaRPr lang="en-US" altLang="zh-CN" dirty="0" smtClean="0"/>
          </a:p>
          <a:p>
            <a:pPr fontAlgn="auto">
              <a:spcAft>
                <a:spcPts val="0"/>
              </a:spcAft>
              <a:buFont typeface="Wingdings 2"/>
              <a:buChar char="ß"/>
              <a:defRPr/>
            </a:pPr>
            <a:r>
              <a:rPr lang="zh-CN" altLang="en-US" dirty="0" smtClean="0"/>
              <a:t>控制器跳转地址设置方式不同，</a:t>
            </a:r>
            <a:r>
              <a:rPr lang="en-US" altLang="zh-CN" dirty="0" smtClean="0"/>
              <a:t>Struts</a:t>
            </a:r>
            <a:r>
              <a:rPr lang="zh-CN" altLang="en-US" dirty="0" smtClean="0"/>
              <a:t>通过配置方式设置，</a:t>
            </a:r>
            <a:r>
              <a:rPr lang="en-US" altLang="zh-CN" dirty="0" smtClean="0"/>
              <a:t>spring</a:t>
            </a:r>
            <a:r>
              <a:rPr lang="zh-CN" altLang="en-US" dirty="0" smtClean="0"/>
              <a:t>控制器通过</a:t>
            </a:r>
            <a:r>
              <a:rPr lang="en-US" altLang="zh-CN" dirty="0" err="1" smtClean="0"/>
              <a:t>ioc</a:t>
            </a:r>
            <a:r>
              <a:rPr lang="zh-CN" altLang="en-US" dirty="0" smtClean="0"/>
              <a:t>注入方式设置，我们的</a:t>
            </a:r>
            <a:r>
              <a:rPr lang="en-US" altLang="zh-CN" dirty="0" err="1" smtClean="0"/>
              <a:t>mvc</a:t>
            </a:r>
            <a:r>
              <a:rPr lang="zh-CN" altLang="en-US" dirty="0" smtClean="0"/>
              <a:t>可以通过配置和</a:t>
            </a:r>
            <a:r>
              <a:rPr lang="en-US" altLang="zh-CN" dirty="0" err="1" smtClean="0"/>
              <a:t>ioc</a:t>
            </a:r>
            <a:r>
              <a:rPr lang="zh-CN" altLang="en-US" dirty="0" smtClean="0"/>
              <a:t>两种方式设置</a:t>
            </a:r>
            <a:endParaRPr lang="en-US" altLang="zh-CN" dirty="0" smtClean="0"/>
          </a:p>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框架性能相较其他两个</a:t>
            </a:r>
            <a:r>
              <a:rPr lang="en-US" altLang="zh-CN" dirty="0" err="1" smtClean="0"/>
              <a:t>mvc</a:t>
            </a:r>
            <a:r>
              <a:rPr lang="zh-CN" altLang="en-US" dirty="0" smtClean="0"/>
              <a:t>框架更好，体系结构更加轻量级。 </a:t>
            </a:r>
            <a:endParaRPr lang="en-US" altLang="zh-CN" dirty="0" smtClean="0"/>
          </a:p>
          <a:p>
            <a:pPr fontAlgn="auto">
              <a:spcAft>
                <a:spcPts val="0"/>
              </a:spcAft>
              <a:buFont typeface="Wingdings 2"/>
              <a:buChar char="ß"/>
              <a:defRPr/>
            </a:pPr>
            <a:r>
              <a:rPr lang="zh-CN" altLang="en-US" dirty="0" smtClean="0"/>
              <a:t>三种框架都实现了</a:t>
            </a:r>
            <a:r>
              <a:rPr lang="en-US" altLang="zh-CN" dirty="0" smtClean="0"/>
              <a:t>mvc2</a:t>
            </a:r>
            <a:r>
              <a:rPr lang="zh-CN" altLang="en-US" dirty="0" smtClean="0"/>
              <a:t>模式</a:t>
            </a:r>
            <a:endParaRPr lang="en-US" altLang="zh-CN" dirty="0" smtClean="0"/>
          </a:p>
        </p:txBody>
      </p:sp>
    </p:spTree>
    <p:extLst>
      <p:ext uri="{BB962C8B-B14F-4D97-AF65-F5344CB8AC3E}">
        <p14:creationId xmlns:p14="http://schemas.microsoft.com/office/powerpoint/2010/main" xmlns="" val="14624956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3" name="内容占位符 2"/>
          <p:cNvSpPr>
            <a:spLocks noGrp="1"/>
          </p:cNvSpPr>
          <p:nvPr>
            <p:ph idx="1"/>
          </p:nvPr>
        </p:nvSpPr>
        <p:spPr>
          <a:xfrm>
            <a:off x="428625" y="1428750"/>
            <a:ext cx="8229600" cy="5043488"/>
          </a:xfrm>
        </p:spPr>
        <p:txBody>
          <a:bodyPr rtlCol="0">
            <a:normAutofit fontScale="47500" lnSpcReduction="2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框架提供了丰富的数据类型绑定机制</a:t>
            </a:r>
            <a:endParaRPr lang="en-US" altLang="zh-CN" dirty="0" smtClean="0"/>
          </a:p>
          <a:p>
            <a:pPr fontAlgn="auto">
              <a:spcAft>
                <a:spcPts val="0"/>
              </a:spcAft>
              <a:buFont typeface="Wingdings 2"/>
              <a:buNone/>
              <a:defRPr/>
            </a:pPr>
            <a:r>
              <a:rPr lang="zh-CN" altLang="en-US" dirty="0" smtClean="0"/>
              <a:t>控制器方法默认支持</a:t>
            </a:r>
            <a:r>
              <a:rPr lang="x-none" dirty="0" smtClean="0"/>
              <a:t>HttpServletRequest</a:t>
            </a:r>
            <a:r>
              <a:rPr lang="zh-CN" altLang="en-US" dirty="0" smtClean="0"/>
              <a:t>，</a:t>
            </a:r>
            <a:r>
              <a:rPr lang="x-none" dirty="0" smtClean="0"/>
              <a:t>HttpServletResponse</a:t>
            </a:r>
            <a:r>
              <a:rPr lang="zh-CN" altLang="en-US" dirty="0" smtClean="0"/>
              <a:t>， </a:t>
            </a:r>
            <a:r>
              <a:rPr lang="x-none" dirty="0" smtClean="0"/>
              <a:t>PagerContext</a:t>
            </a:r>
            <a:r>
              <a:rPr lang="zh-CN" altLang="en-US" dirty="0" smtClean="0"/>
              <a:t>，</a:t>
            </a:r>
            <a:r>
              <a:rPr lang="x-none" dirty="0" smtClean="0"/>
              <a:t>ModelMap</a:t>
            </a:r>
            <a:r>
              <a:rPr lang="zh-CN" altLang="en-US" dirty="0" smtClean="0"/>
              <a:t>四种参数类型</a:t>
            </a:r>
            <a:endParaRPr lang="en-US" altLang="zh-CN" dirty="0" smtClean="0"/>
          </a:p>
          <a:p>
            <a:pPr fontAlgn="auto">
              <a:spcAft>
                <a:spcPts val="0"/>
              </a:spcAft>
              <a:buFont typeface="Wingdings 2"/>
              <a:buNone/>
              <a:defRPr/>
            </a:pPr>
            <a:r>
              <a:rPr lang="zh-CN" altLang="en-US" dirty="0" smtClean="0"/>
              <a:t>除此之外的控制器方法参数来源：</a:t>
            </a:r>
            <a:endParaRPr lang="en-US" altLang="zh-CN" dirty="0" smtClean="0"/>
          </a:p>
          <a:p>
            <a:pPr fontAlgn="auto">
              <a:spcAft>
                <a:spcPts val="0"/>
              </a:spcAft>
              <a:buFont typeface="Wingdings 2"/>
              <a:buNone/>
              <a:defRPr/>
            </a:pPr>
            <a:r>
              <a:rPr lang="en-US" dirty="0" smtClean="0"/>
              <a:t>Request </a:t>
            </a:r>
            <a:r>
              <a:rPr lang="zh-CN" altLang="en-US" dirty="0" smtClean="0"/>
              <a:t>参数（数组和单个参数）</a:t>
            </a:r>
          </a:p>
          <a:p>
            <a:pPr fontAlgn="auto">
              <a:spcAft>
                <a:spcPts val="0"/>
              </a:spcAft>
              <a:buFont typeface="Wingdings 2"/>
              <a:buNone/>
              <a:defRPr/>
            </a:pPr>
            <a:r>
              <a:rPr lang="en-US" dirty="0" smtClean="0"/>
              <a:t>Request </a:t>
            </a:r>
            <a:r>
              <a:rPr lang="zh-CN" altLang="en-US" dirty="0" smtClean="0"/>
              <a:t>属性</a:t>
            </a:r>
          </a:p>
          <a:p>
            <a:pPr fontAlgn="auto">
              <a:spcAft>
                <a:spcPts val="0"/>
              </a:spcAft>
              <a:buFont typeface="Wingdings 2"/>
              <a:buNone/>
              <a:defRPr/>
            </a:pPr>
            <a:r>
              <a:rPr lang="en-US" dirty="0" err="1" smtClean="0"/>
              <a:t>PagerContext</a:t>
            </a:r>
            <a:r>
              <a:rPr lang="en-US" dirty="0" smtClean="0"/>
              <a:t> </a:t>
            </a:r>
            <a:r>
              <a:rPr lang="zh-CN" altLang="en-US" dirty="0" smtClean="0"/>
              <a:t>属性</a:t>
            </a:r>
          </a:p>
          <a:p>
            <a:pPr fontAlgn="auto">
              <a:spcAft>
                <a:spcPts val="0"/>
              </a:spcAft>
              <a:buFont typeface="Wingdings 2"/>
              <a:buNone/>
              <a:defRPr/>
            </a:pPr>
            <a:r>
              <a:rPr lang="en-US" dirty="0" smtClean="0"/>
              <a:t>Session </a:t>
            </a:r>
            <a:r>
              <a:rPr lang="zh-CN" altLang="en-US" dirty="0" smtClean="0"/>
              <a:t>属性</a:t>
            </a:r>
          </a:p>
          <a:p>
            <a:pPr fontAlgn="auto">
              <a:spcAft>
                <a:spcPts val="0"/>
              </a:spcAft>
              <a:buFont typeface="Wingdings 2"/>
              <a:buNone/>
              <a:defRPr/>
            </a:pPr>
            <a:r>
              <a:rPr lang="en-US" dirty="0" smtClean="0"/>
              <a:t>Request Header</a:t>
            </a:r>
            <a:r>
              <a:rPr lang="zh-CN" altLang="en-US" dirty="0" smtClean="0"/>
              <a:t>属性</a:t>
            </a:r>
          </a:p>
          <a:p>
            <a:pPr fontAlgn="auto">
              <a:spcAft>
                <a:spcPts val="0"/>
              </a:spcAft>
              <a:buFont typeface="Wingdings 2"/>
              <a:buNone/>
              <a:defRPr/>
            </a:pPr>
            <a:r>
              <a:rPr lang="en-US" dirty="0" smtClean="0"/>
              <a:t>Cookie </a:t>
            </a:r>
            <a:r>
              <a:rPr lang="zh-CN" altLang="en-US" dirty="0" smtClean="0"/>
              <a:t>属性</a:t>
            </a:r>
          </a:p>
          <a:p>
            <a:pPr fontAlgn="auto">
              <a:spcAft>
                <a:spcPts val="0"/>
              </a:spcAft>
              <a:buFont typeface="Wingdings 2"/>
              <a:buNone/>
              <a:defRPr/>
            </a:pPr>
            <a:r>
              <a:rPr lang="zh-CN" altLang="en-US" dirty="0" smtClean="0"/>
              <a:t>分页参数</a:t>
            </a:r>
            <a:r>
              <a:rPr lang="en-US" dirty="0" smtClean="0"/>
              <a:t> </a:t>
            </a:r>
            <a:endParaRPr lang="zh-CN" altLang="en-US" dirty="0" smtClean="0"/>
          </a:p>
          <a:p>
            <a:pPr fontAlgn="auto">
              <a:spcAft>
                <a:spcPts val="0"/>
              </a:spcAft>
              <a:buFont typeface="Wingdings 2"/>
              <a:buNone/>
              <a:defRPr/>
            </a:pPr>
            <a:r>
              <a:rPr lang="zh-CN" altLang="en-US" dirty="0" smtClean="0"/>
              <a:t>请求参数可以转换的范围：</a:t>
            </a:r>
            <a:r>
              <a:rPr lang="en-US" altLang="zh-CN" dirty="0" smtClean="0"/>
              <a:t/>
            </a:r>
            <a:br>
              <a:rPr lang="en-US" altLang="zh-CN" dirty="0" smtClean="0"/>
            </a:br>
            <a:r>
              <a:rPr lang="en-US" dirty="0" smtClean="0"/>
              <a:t>String-</a:t>
            </a:r>
            <a:r>
              <a:rPr lang="en-US" altLang="zh-CN" dirty="0" smtClean="0"/>
              <a:t>》</a:t>
            </a:r>
            <a:r>
              <a:rPr lang="en-US" dirty="0" err="1" smtClean="0"/>
              <a:t>int</a:t>
            </a:r>
            <a:r>
              <a:rPr lang="zh-CN" altLang="en-US" dirty="0" smtClean="0"/>
              <a:t>，</a:t>
            </a:r>
            <a:r>
              <a:rPr lang="en-US" dirty="0" smtClean="0"/>
              <a:t>date</a:t>
            </a:r>
            <a:r>
              <a:rPr lang="zh-CN" altLang="en-US" dirty="0" smtClean="0"/>
              <a:t>，</a:t>
            </a:r>
            <a:r>
              <a:rPr lang="en-US" altLang="zh-CN" dirty="0" err="1" smtClean="0"/>
              <a:t>java.sql.Date,java.sql.Timestamp,</a:t>
            </a:r>
            <a:r>
              <a:rPr lang="en-US" dirty="0" err="1" smtClean="0"/>
              <a:t>long</a:t>
            </a:r>
            <a:r>
              <a:rPr lang="zh-CN" altLang="en-US" dirty="0" smtClean="0"/>
              <a:t>，</a:t>
            </a:r>
            <a:r>
              <a:rPr lang="en-US" dirty="0" smtClean="0"/>
              <a:t>double</a:t>
            </a:r>
            <a:r>
              <a:rPr lang="zh-CN" altLang="en-US" dirty="0" smtClean="0"/>
              <a:t>，</a:t>
            </a:r>
            <a:r>
              <a:rPr lang="en-US" dirty="0" smtClean="0"/>
              <a:t>short</a:t>
            </a:r>
            <a:r>
              <a:rPr lang="zh-CN" altLang="en-US" dirty="0" smtClean="0"/>
              <a:t>，</a:t>
            </a:r>
            <a:r>
              <a:rPr lang="en-US" dirty="0" err="1" smtClean="0"/>
              <a:t>enum</a:t>
            </a:r>
            <a:r>
              <a:rPr lang="zh-CN" altLang="en-US" dirty="0" smtClean="0"/>
              <a:t>等</a:t>
            </a:r>
          </a:p>
          <a:p>
            <a:pPr fontAlgn="auto">
              <a:spcAft>
                <a:spcPts val="0"/>
              </a:spcAft>
              <a:buFont typeface="Wingdings 2"/>
              <a:buNone/>
              <a:defRPr/>
            </a:pPr>
            <a:r>
              <a:rPr lang="en-US" dirty="0" smtClean="0"/>
              <a:t>      String[]-</a:t>
            </a:r>
            <a:r>
              <a:rPr lang="en-US" altLang="zh-CN" dirty="0" smtClean="0"/>
              <a:t>》</a:t>
            </a:r>
            <a:r>
              <a:rPr lang="en-US" dirty="0" err="1" smtClean="0"/>
              <a:t>int</a:t>
            </a:r>
            <a:r>
              <a:rPr lang="en-US" dirty="0" smtClean="0"/>
              <a:t>[]</a:t>
            </a:r>
            <a:r>
              <a:rPr lang="zh-CN" altLang="en-US" dirty="0" smtClean="0"/>
              <a:t>，</a:t>
            </a:r>
            <a:r>
              <a:rPr lang="en-US" dirty="0" smtClean="0"/>
              <a:t>date[]</a:t>
            </a:r>
            <a:r>
              <a:rPr lang="zh-CN" altLang="en-US" dirty="0" smtClean="0"/>
              <a:t>，</a:t>
            </a:r>
            <a:r>
              <a:rPr lang="en-US" dirty="0" smtClean="0"/>
              <a:t>long[]</a:t>
            </a:r>
            <a:r>
              <a:rPr lang="zh-CN" altLang="en-US" dirty="0" smtClean="0"/>
              <a:t>，</a:t>
            </a:r>
            <a:r>
              <a:rPr lang="en-US" dirty="0" smtClean="0"/>
              <a:t>double[]</a:t>
            </a:r>
            <a:r>
              <a:rPr lang="zh-CN" altLang="en-US" dirty="0" smtClean="0"/>
              <a:t>，</a:t>
            </a:r>
            <a:r>
              <a:rPr lang="en-US" dirty="0" smtClean="0"/>
              <a:t>short[]</a:t>
            </a:r>
            <a:r>
              <a:rPr lang="zh-CN" altLang="en-US" dirty="0" smtClean="0"/>
              <a:t>，</a:t>
            </a:r>
            <a:r>
              <a:rPr lang="en-US" dirty="0" err="1" smtClean="0"/>
              <a:t>enum</a:t>
            </a:r>
            <a:r>
              <a:rPr lang="en-US" dirty="0" smtClean="0"/>
              <a:t>[]</a:t>
            </a:r>
            <a:r>
              <a:rPr lang="zh-CN" altLang="en-US" dirty="0" smtClean="0"/>
              <a:t>等</a:t>
            </a:r>
          </a:p>
          <a:p>
            <a:pPr fontAlgn="auto">
              <a:spcAft>
                <a:spcPts val="0"/>
              </a:spcAft>
              <a:buFont typeface="Wingdings 2"/>
              <a:buNone/>
              <a:defRPr/>
            </a:pPr>
            <a:r>
              <a:rPr lang="zh-CN" altLang="en-US" dirty="0" smtClean="0"/>
              <a:t>控制器方法支持的其他参数类型：</a:t>
            </a:r>
          </a:p>
          <a:p>
            <a:pPr fontAlgn="auto">
              <a:spcAft>
                <a:spcPts val="0"/>
              </a:spcAft>
              <a:buFont typeface="Wingdings 2"/>
              <a:buNone/>
              <a:defRPr/>
            </a:pPr>
            <a:r>
              <a:rPr lang="zh-CN" altLang="en-US" dirty="0" smtClean="0"/>
              <a:t>基本数据类型</a:t>
            </a:r>
            <a:r>
              <a:rPr lang="en-US" dirty="0" smtClean="0"/>
              <a:t>-</a:t>
            </a:r>
            <a:r>
              <a:rPr lang="en-US" dirty="0" err="1" smtClean="0"/>
              <a:t>string,date,number</a:t>
            </a:r>
            <a:r>
              <a:rPr lang="en-US" dirty="0" smtClean="0"/>
              <a:t>, </a:t>
            </a:r>
            <a:r>
              <a:rPr lang="en-US" dirty="0" err="1" smtClean="0"/>
              <a:t>enum,string</a:t>
            </a:r>
            <a:r>
              <a:rPr lang="en-US" dirty="0" smtClean="0"/>
              <a:t>[],number[],date[],</a:t>
            </a:r>
            <a:r>
              <a:rPr lang="en-US" dirty="0" err="1" smtClean="0"/>
              <a:t>enum</a:t>
            </a:r>
            <a:r>
              <a:rPr lang="en-US" dirty="0" smtClean="0"/>
              <a:t>[],Map(</a:t>
            </a:r>
            <a:r>
              <a:rPr lang="zh-CN" altLang="en-US" dirty="0" smtClean="0"/>
              <a:t>将</a:t>
            </a:r>
            <a:r>
              <a:rPr lang="en-US" altLang="zh-CN" dirty="0" smtClean="0"/>
              <a:t>request</a:t>
            </a:r>
            <a:r>
              <a:rPr lang="zh-CN" altLang="en-US" dirty="0" smtClean="0"/>
              <a:t>中的参数转换为</a:t>
            </a:r>
            <a:r>
              <a:rPr lang="en-US" altLang="zh-CN" dirty="0" smtClean="0"/>
              <a:t>Map</a:t>
            </a:r>
            <a:r>
              <a:rPr lang="zh-CN" altLang="en-US" dirty="0" smtClean="0"/>
              <a:t>对象</a:t>
            </a:r>
            <a:r>
              <a:rPr lang="en-US" dirty="0" smtClean="0"/>
              <a:t>)</a:t>
            </a:r>
          </a:p>
          <a:p>
            <a:pPr fontAlgn="auto">
              <a:spcAft>
                <a:spcPts val="0"/>
              </a:spcAft>
              <a:buFont typeface="Wingdings 2"/>
              <a:buNone/>
              <a:defRPr/>
            </a:pPr>
            <a:r>
              <a:rPr lang="en-US" altLang="zh-CN" dirty="0" smtClean="0"/>
              <a:t>Map&lt;</a:t>
            </a:r>
            <a:r>
              <a:rPr lang="en-US" altLang="zh-CN" dirty="0" err="1" smtClean="0"/>
              <a:t>String,beanObject</a:t>
            </a:r>
            <a:r>
              <a:rPr lang="en-US" altLang="zh-CN" dirty="0" smtClean="0"/>
              <a:t>&gt;</a:t>
            </a:r>
            <a:endParaRPr lang="zh-CN" altLang="en-US" dirty="0" smtClean="0"/>
          </a:p>
          <a:p>
            <a:pPr fontAlgn="auto">
              <a:spcAft>
                <a:spcPts val="0"/>
              </a:spcAft>
              <a:buFont typeface="Wingdings 2"/>
              <a:buNone/>
              <a:defRPr/>
            </a:pPr>
            <a:r>
              <a:rPr lang="en-US" dirty="0" err="1" smtClean="0"/>
              <a:t>BeanObject</a:t>
            </a:r>
            <a:r>
              <a:rPr lang="en-US" dirty="0" smtClean="0"/>
              <a:t>(</a:t>
            </a:r>
            <a:r>
              <a:rPr lang="zh-CN" altLang="en-US" dirty="0" smtClean="0"/>
              <a:t>支持</a:t>
            </a:r>
            <a:r>
              <a:rPr lang="en-US" altLang="zh-CN" dirty="0" smtClean="0"/>
              <a:t>bean</a:t>
            </a:r>
            <a:r>
              <a:rPr lang="zh-CN" altLang="en-US" dirty="0" smtClean="0"/>
              <a:t>对象嵌套，嵌套层级不限</a:t>
            </a:r>
            <a:r>
              <a:rPr lang="en-US" dirty="0" smtClean="0"/>
              <a:t>)</a:t>
            </a:r>
            <a:endParaRPr lang="zh-CN" altLang="en-US" dirty="0" smtClean="0"/>
          </a:p>
          <a:p>
            <a:pPr fontAlgn="auto">
              <a:spcAft>
                <a:spcPts val="0"/>
              </a:spcAft>
              <a:buFont typeface="Wingdings 2"/>
              <a:buNone/>
              <a:defRPr/>
            </a:pPr>
            <a:r>
              <a:rPr lang="en-US" dirty="0" smtClean="0"/>
              <a:t>List&lt; </a:t>
            </a:r>
            <a:r>
              <a:rPr lang="en-US" dirty="0" err="1" smtClean="0"/>
              <a:t>BeanObject</a:t>
            </a:r>
            <a:r>
              <a:rPr lang="en-US" dirty="0" smtClean="0"/>
              <a:t>&gt;</a:t>
            </a:r>
            <a:endParaRPr lang="zh-CN" altLang="en-US" dirty="0" smtClean="0"/>
          </a:p>
          <a:p>
            <a:pPr fontAlgn="auto">
              <a:spcAft>
                <a:spcPts val="0"/>
              </a:spcAft>
              <a:buFont typeface="Wingdings 2"/>
              <a:buNone/>
              <a:defRPr/>
            </a:pPr>
            <a:r>
              <a:rPr lang="zh-CN" altLang="en-US" dirty="0" smtClean="0"/>
              <a:t>以</a:t>
            </a:r>
            <a:r>
              <a:rPr lang="en-US" dirty="0" err="1" smtClean="0"/>
              <a:t>RequestParam</a:t>
            </a:r>
            <a:r>
              <a:rPr lang="zh-CN" altLang="en-US" dirty="0" smtClean="0"/>
              <a:t>注解标注的</a:t>
            </a:r>
            <a:r>
              <a:rPr lang="en-US" dirty="0" smtClean="0"/>
              <a:t>List&lt;String&gt;</a:t>
            </a:r>
            <a:r>
              <a:rPr lang="zh-CN" altLang="en-US" dirty="0" smtClean="0"/>
              <a:t>对象</a:t>
            </a:r>
            <a:endParaRPr lang="en-US" altLang="zh-CN" dirty="0" smtClean="0"/>
          </a:p>
        </p:txBody>
      </p:sp>
    </p:spTree>
    <p:extLst>
      <p:ext uri="{BB962C8B-B14F-4D97-AF65-F5344CB8AC3E}">
        <p14:creationId xmlns:p14="http://schemas.microsoft.com/office/powerpoint/2010/main" xmlns="" val="25685948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70659" name="内容占位符 2"/>
          <p:cNvSpPr>
            <a:spLocks noGrp="1"/>
          </p:cNvSpPr>
          <p:nvPr>
            <p:ph idx="1"/>
          </p:nvPr>
        </p:nvSpPr>
        <p:spPr>
          <a:xfrm>
            <a:off x="428625" y="1428750"/>
            <a:ext cx="8229600" cy="5043488"/>
          </a:xfrm>
        </p:spPr>
        <p:txBody>
          <a:bodyPr/>
          <a:lstStyle/>
          <a:p>
            <a:r>
              <a:rPr lang="zh-CN" altLang="en-US" smtClean="0"/>
              <a:t>配置更为简洁、灵活</a:t>
            </a:r>
            <a:endParaRPr lang="en-US" altLang="zh-CN" smtClean="0"/>
          </a:p>
          <a:p>
            <a:r>
              <a:rPr lang="zh-CN" altLang="en-US" smtClean="0"/>
              <a:t>配置的可扩展性非常强</a:t>
            </a:r>
            <a:endParaRPr lang="en-US" altLang="zh-CN" smtClean="0"/>
          </a:p>
          <a:p>
            <a:pPr>
              <a:buFont typeface="Wingdings 2" pitchFamily="18" charset="2"/>
              <a:buNone/>
            </a:pPr>
            <a:r>
              <a:rPr lang="zh-CN" altLang="en-US" smtClean="0"/>
              <a:t>基于</a:t>
            </a:r>
            <a:r>
              <a:rPr lang="en-US" altLang="zh-CN" smtClean="0"/>
              <a:t>aop</a:t>
            </a:r>
            <a:r>
              <a:rPr lang="zh-CN" altLang="en-US" smtClean="0"/>
              <a:t>框架的全局属性机制，可随意扩展控制器描述语法</a:t>
            </a:r>
            <a:endParaRPr lang="en-US" altLang="zh-CN" smtClean="0"/>
          </a:p>
          <a:p>
            <a:pPr>
              <a:buFont typeface="Wingdings 2" pitchFamily="18" charset="2"/>
              <a:buNone/>
            </a:pPr>
            <a:endParaRPr lang="en-US" altLang="zh-CN" smtClean="0"/>
          </a:p>
        </p:txBody>
      </p:sp>
      <p:pic>
        <p:nvPicPr>
          <p:cNvPr id="70660" name="Picture 1" descr="C:\Documents and Settings\Administrator\Application Data\Tencent\Users\122054810\QQ\WinTemp\RichOle\NJ81%4TH4J`260Q4~{V`A1A.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90750" y="3638550"/>
            <a:ext cx="695325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30732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77500" lnSpcReduction="20000"/>
          </a:bodyPr>
          <a:lstStyle/>
          <a:p>
            <a:pPr fontAlgn="auto">
              <a:spcAft>
                <a:spcPts val="0"/>
              </a:spcAft>
              <a:buFont typeface="Wingdings 2"/>
              <a:buChar char="ß"/>
              <a:defRPr/>
            </a:pPr>
            <a:r>
              <a:rPr lang="en-US" dirty="0" err="1" smtClean="0"/>
              <a:t>bboss</a:t>
            </a:r>
            <a:r>
              <a:rPr lang="en-US" dirty="0" smtClean="0"/>
              <a:t>-persistent, a persistent framework</a:t>
            </a:r>
            <a:r>
              <a:rPr lang="zh-CN" altLang="en-US" dirty="0" smtClean="0"/>
              <a:t/>
            </a:r>
            <a:br>
              <a:rPr lang="zh-CN" altLang="en-US" dirty="0" smtClean="0"/>
            </a:br>
            <a:endParaRPr lang="en-US" altLang="zh-CN" dirty="0" smtClean="0"/>
          </a:p>
          <a:p>
            <a:pPr fontAlgn="auto">
              <a:spcAft>
                <a:spcPts val="0"/>
              </a:spcAft>
              <a:buFont typeface="Wingdings" pitchFamily="2" charset="2"/>
              <a:buChar char="Ø"/>
              <a:defRPr/>
            </a:pPr>
            <a:r>
              <a:rPr lang="zh-CN" altLang="en-US" dirty="0" smtClean="0"/>
              <a:t>灵活的事务管理（声明式事务管理，可编程事务管理，</a:t>
            </a:r>
            <a:r>
              <a:rPr lang="en-US" altLang="zh-CN" dirty="0" smtClean="0"/>
              <a:t>java</a:t>
            </a:r>
            <a:r>
              <a:rPr lang="zh-CN" altLang="en-US" dirty="0" smtClean="0"/>
              <a:t>注解事务管理，</a:t>
            </a:r>
            <a:r>
              <a:rPr lang="en-US" altLang="zh-CN" dirty="0" err="1" smtClean="0"/>
              <a:t>jdbctemplate</a:t>
            </a:r>
            <a:r>
              <a:rPr lang="zh-CN" altLang="en-US" dirty="0" smtClean="0"/>
              <a:t>事务管理，五种经典的事务类型，支持事务嵌套，支持多数据库分布式事务）</a:t>
            </a:r>
            <a:endParaRPr lang="en-US" altLang="zh-CN" dirty="0" smtClean="0"/>
          </a:p>
          <a:p>
            <a:pPr fontAlgn="auto">
              <a:spcAft>
                <a:spcPts val="0"/>
              </a:spcAft>
              <a:buFont typeface="Wingdings" pitchFamily="2" charset="2"/>
              <a:buChar char="Ø"/>
              <a:defRPr/>
            </a:pPr>
            <a:r>
              <a:rPr lang="zh-CN" altLang="en-US" dirty="0" smtClean="0"/>
              <a:t>灵活的访问数据库的接口（普通</a:t>
            </a:r>
            <a:r>
              <a:rPr lang="en-US" altLang="zh-CN" dirty="0" err="1" smtClean="0"/>
              <a:t>sql</a:t>
            </a:r>
            <a:r>
              <a:rPr lang="zh-CN" altLang="en-US" dirty="0" smtClean="0"/>
              <a:t>操作，预编译</a:t>
            </a:r>
            <a:r>
              <a:rPr lang="en-US" altLang="zh-CN" dirty="0" err="1" smtClean="0"/>
              <a:t>sql</a:t>
            </a:r>
            <a:r>
              <a:rPr lang="zh-CN" altLang="en-US" dirty="0" smtClean="0"/>
              <a:t>操作，普通</a:t>
            </a:r>
            <a:r>
              <a:rPr lang="en-US" altLang="zh-CN" dirty="0" smtClean="0"/>
              <a:t>/</a:t>
            </a:r>
            <a:r>
              <a:rPr lang="zh-CN" altLang="en-US" dirty="0" smtClean="0"/>
              <a:t>预编译批处理操作，分页查询，存储过程，函数）</a:t>
            </a:r>
            <a:endParaRPr lang="en-US" altLang="zh-CN" dirty="0" smtClean="0"/>
          </a:p>
          <a:p>
            <a:pPr fontAlgn="auto">
              <a:spcAft>
                <a:spcPts val="0"/>
              </a:spcAft>
              <a:buFont typeface="Wingdings" pitchFamily="2" charset="2"/>
              <a:buChar char="Ø"/>
              <a:defRPr/>
            </a:pPr>
            <a:r>
              <a:rPr lang="zh-CN" altLang="en-US" dirty="0" smtClean="0"/>
              <a:t>一套经典的数据库操作标签库（增删改查，普通</a:t>
            </a:r>
            <a:r>
              <a:rPr lang="en-US" altLang="zh-CN" dirty="0" err="1" smtClean="0"/>
              <a:t>sql</a:t>
            </a:r>
            <a:r>
              <a:rPr lang="zh-CN" altLang="en-US" dirty="0" smtClean="0"/>
              <a:t>操作，预编译</a:t>
            </a:r>
            <a:r>
              <a:rPr lang="en-US" altLang="zh-CN" dirty="0" err="1" smtClean="0"/>
              <a:t>sql</a:t>
            </a:r>
            <a:r>
              <a:rPr lang="zh-CN" altLang="en-US" dirty="0" smtClean="0"/>
              <a:t>操作，普通</a:t>
            </a:r>
            <a:r>
              <a:rPr lang="en-US" altLang="zh-CN" dirty="0" smtClean="0"/>
              <a:t>/</a:t>
            </a:r>
            <a:r>
              <a:rPr lang="zh-CN" altLang="en-US" dirty="0" smtClean="0"/>
              <a:t>预编译批处理操作） </a:t>
            </a:r>
            <a:endParaRPr lang="en-US" altLang="zh-CN" dirty="0" smtClean="0"/>
          </a:p>
          <a:p>
            <a:pPr fontAlgn="auto">
              <a:spcAft>
                <a:spcPts val="0"/>
              </a:spcAft>
              <a:buFont typeface="Wingdings" pitchFamily="2" charset="2"/>
              <a:buChar char="Ø"/>
              <a:defRPr/>
            </a:pPr>
            <a:r>
              <a:rPr lang="zh-CN" altLang="en-US" dirty="0" smtClean="0"/>
              <a:t>经典的多数据库连接池配置管理和使用方法（所有的数据库操作接口可以直接指定连接池的名称，方便地实现对不同数据库的操作） </a:t>
            </a:r>
            <a:endParaRPr lang="en-US" altLang="zh-CN" dirty="0" smtClean="0"/>
          </a:p>
          <a:p>
            <a:pPr fontAlgn="auto">
              <a:spcAft>
                <a:spcPts val="0"/>
              </a:spcAft>
              <a:buFont typeface="Wingdings" pitchFamily="2" charset="2"/>
              <a:buChar char="Ø"/>
              <a:defRPr/>
            </a:pPr>
            <a:r>
              <a:rPr lang="zh-CN" altLang="en-US" dirty="0" smtClean="0"/>
              <a:t>提供丰富的</a:t>
            </a:r>
            <a:r>
              <a:rPr lang="en-US" altLang="zh-CN" dirty="0" smtClean="0"/>
              <a:t>demo</a:t>
            </a:r>
          </a:p>
        </p:txBody>
      </p:sp>
    </p:spTree>
    <p:extLst>
      <p:ext uri="{BB962C8B-B14F-4D97-AF65-F5344CB8AC3E}">
        <p14:creationId xmlns:p14="http://schemas.microsoft.com/office/powerpoint/2010/main" xmlns="" val="12609471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70000" lnSpcReduction="20000"/>
          </a:bodyPr>
          <a:lstStyle/>
          <a:p>
            <a:pPr fontAlgn="auto">
              <a:spcAft>
                <a:spcPts val="0"/>
              </a:spcAft>
              <a:buFont typeface="Wingdings 2"/>
              <a:buChar char="ß"/>
              <a:defRPr/>
            </a:pPr>
            <a:r>
              <a:rPr lang="zh-CN" altLang="en-US" dirty="0" smtClean="0"/>
              <a:t>组件</a:t>
            </a:r>
            <a:r>
              <a:rPr lang="en-US" altLang="zh-CN" dirty="0" err="1" smtClean="0"/>
              <a:t>api</a:t>
            </a:r>
            <a:r>
              <a:rPr lang="zh-CN" altLang="en-US" dirty="0" smtClean="0"/>
              <a:t>完整，功能全面</a:t>
            </a:r>
            <a:endParaRPr lang="en-US" dirty="0" smtClean="0"/>
          </a:p>
          <a:p>
            <a:pPr fontAlgn="auto">
              <a:spcAft>
                <a:spcPts val="0"/>
              </a:spcAft>
              <a:buFont typeface="Wingdings 2"/>
              <a:buNone/>
              <a:defRPr/>
            </a:pPr>
            <a:r>
              <a:rPr lang="en-US" dirty="0" err="1" smtClean="0"/>
              <a:t>com.frameworkset.common.poolman.SQLExecutor</a:t>
            </a:r>
            <a:r>
              <a:rPr lang="en-US" dirty="0" smtClean="0"/>
              <a:t> </a:t>
            </a:r>
          </a:p>
          <a:p>
            <a:pPr fontAlgn="auto">
              <a:spcAft>
                <a:spcPts val="0"/>
              </a:spcAft>
              <a:buFont typeface="Wingdings 2"/>
              <a:buNone/>
              <a:defRPr/>
            </a:pPr>
            <a:r>
              <a:rPr lang="en-US" altLang="zh-CN" sz="2800" dirty="0" err="1" smtClean="0"/>
              <a:t>com.frameworkset.common.poolman</a:t>
            </a:r>
            <a:r>
              <a:rPr lang="en-US" altLang="zh-CN" sz="2800" dirty="0" smtClean="0"/>
              <a:t>. </a:t>
            </a:r>
            <a:r>
              <a:rPr lang="en-US" altLang="zh-CN" sz="2800" dirty="0" err="1" smtClean="0"/>
              <a:t>ConfigSQLExecutor</a:t>
            </a:r>
            <a:endParaRPr lang="zh-CN" altLang="en-US" sz="3600" dirty="0" smtClean="0"/>
          </a:p>
          <a:p>
            <a:pPr fontAlgn="auto">
              <a:spcAft>
                <a:spcPts val="0"/>
              </a:spcAft>
              <a:buFont typeface="Wingdings" pitchFamily="2" charset="2"/>
              <a:buChar char="Ø"/>
              <a:defRPr/>
            </a:pPr>
            <a:r>
              <a:rPr lang="zh-CN" altLang="en-US" dirty="0" smtClean="0"/>
              <a:t>根据新的</a:t>
            </a:r>
            <a:r>
              <a:rPr lang="en-US" dirty="0" err="1" smtClean="0"/>
              <a:t>api</a:t>
            </a:r>
            <a:r>
              <a:rPr lang="zh-CN" altLang="en-US" dirty="0" smtClean="0"/>
              <a:t>提供的参数特征，基本分为</a:t>
            </a:r>
            <a:r>
              <a:rPr lang="zh-CN" altLang="en-US" dirty="0"/>
              <a:t>四</a:t>
            </a:r>
            <a:r>
              <a:rPr lang="zh-CN" altLang="en-US" dirty="0" smtClean="0"/>
              <a:t>类：</a:t>
            </a:r>
            <a:endParaRPr lang="zh-CN" altLang="en-US" sz="3600" dirty="0" smtClean="0"/>
          </a:p>
          <a:p>
            <a:pPr lvl="1" fontAlgn="auto">
              <a:spcAft>
                <a:spcPts val="0"/>
              </a:spcAft>
              <a:buFont typeface="Wingdings 2"/>
              <a:buChar char="Þ"/>
              <a:defRPr/>
            </a:pPr>
            <a:r>
              <a:rPr lang="zh-CN" altLang="en-US" dirty="0" smtClean="0"/>
              <a:t>传统的</a:t>
            </a:r>
            <a:r>
              <a:rPr lang="en-US" dirty="0" smtClean="0"/>
              <a:t>?</a:t>
            </a:r>
            <a:r>
              <a:rPr lang="zh-CN" altLang="en-US" dirty="0" smtClean="0"/>
              <a:t>占位符</a:t>
            </a:r>
            <a:r>
              <a:rPr lang="en-US" dirty="0" err="1" smtClean="0"/>
              <a:t>sql</a:t>
            </a:r>
            <a:r>
              <a:rPr lang="zh-CN" altLang="en-US" dirty="0" smtClean="0"/>
              <a:t>语句，实际参数以数组方式提供</a:t>
            </a:r>
            <a:endParaRPr lang="zh-CN" altLang="en-US" sz="3200" dirty="0" smtClean="0"/>
          </a:p>
          <a:p>
            <a:pPr lvl="1" fontAlgn="auto">
              <a:spcAft>
                <a:spcPts val="0"/>
              </a:spcAft>
              <a:buFont typeface="Wingdings 2"/>
              <a:buChar char="Þ"/>
              <a:defRPr/>
            </a:pPr>
            <a:r>
              <a:rPr lang="zh-CN" altLang="en-US" dirty="0" smtClean="0"/>
              <a:t>带变量的</a:t>
            </a:r>
            <a:r>
              <a:rPr lang="en-US" dirty="0" err="1" smtClean="0"/>
              <a:t>sql</a:t>
            </a:r>
            <a:r>
              <a:rPr lang="zh-CN" altLang="en-US" dirty="0" smtClean="0"/>
              <a:t>模板语句，实际参数值以带</a:t>
            </a:r>
            <a:r>
              <a:rPr lang="en-US" dirty="0" smtClean="0"/>
              <a:t>set/get</a:t>
            </a:r>
            <a:r>
              <a:rPr lang="zh-CN" altLang="en-US" dirty="0" smtClean="0"/>
              <a:t>方法的</a:t>
            </a:r>
            <a:r>
              <a:rPr lang="en-US" dirty="0" smtClean="0"/>
              <a:t>bean</a:t>
            </a:r>
            <a:r>
              <a:rPr lang="zh-CN" altLang="en-US" dirty="0" smtClean="0"/>
              <a:t>对象方式提供</a:t>
            </a:r>
            <a:endParaRPr lang="zh-CN" altLang="en-US" sz="3200" dirty="0" smtClean="0"/>
          </a:p>
          <a:p>
            <a:pPr lvl="1" fontAlgn="auto">
              <a:spcAft>
                <a:spcPts val="0"/>
              </a:spcAft>
              <a:buFont typeface="Wingdings 2"/>
              <a:buChar char="Þ"/>
              <a:defRPr/>
            </a:pPr>
            <a:r>
              <a:rPr lang="zh-CN" altLang="en-US" dirty="0" smtClean="0"/>
              <a:t>带变量的</a:t>
            </a:r>
            <a:r>
              <a:rPr lang="en-US" dirty="0" err="1" smtClean="0"/>
              <a:t>sql</a:t>
            </a:r>
            <a:r>
              <a:rPr lang="zh-CN" altLang="en-US" dirty="0" smtClean="0"/>
              <a:t>模板语句，实际参数值以</a:t>
            </a:r>
            <a:r>
              <a:rPr lang="en-US" dirty="0" err="1" smtClean="0"/>
              <a:t>SQLParams</a:t>
            </a:r>
            <a:r>
              <a:rPr lang="zh-CN" altLang="en-US" dirty="0" smtClean="0"/>
              <a:t>对象方式提供</a:t>
            </a:r>
            <a:endParaRPr lang="en-US" altLang="zh-CN" dirty="0" smtClean="0"/>
          </a:p>
          <a:p>
            <a:pPr lvl="1" fontAlgn="auto">
              <a:spcAft>
                <a:spcPts val="0"/>
              </a:spcAft>
              <a:buFont typeface="Wingdings 2"/>
              <a:buChar char="Þ"/>
              <a:defRPr/>
            </a:pPr>
            <a:r>
              <a:rPr lang="zh-CN" altLang="en-US" sz="2400" dirty="0"/>
              <a:t>带变量的</a:t>
            </a:r>
            <a:r>
              <a:rPr lang="en-US" altLang="zh-CN" sz="2400" dirty="0" err="1"/>
              <a:t>sql</a:t>
            </a:r>
            <a:r>
              <a:rPr lang="zh-CN" altLang="en-US" sz="2400" dirty="0"/>
              <a:t>模板语句，实际参数值</a:t>
            </a:r>
            <a:r>
              <a:rPr lang="zh-CN" altLang="en-US" sz="2400" dirty="0" smtClean="0"/>
              <a:t>以</a:t>
            </a:r>
            <a:r>
              <a:rPr lang="en-US" altLang="zh-CN" sz="2400" dirty="0" smtClean="0"/>
              <a:t>Map</a:t>
            </a:r>
            <a:r>
              <a:rPr lang="zh-CN" altLang="en-US" sz="2400" dirty="0" smtClean="0"/>
              <a:t>对象</a:t>
            </a:r>
            <a:r>
              <a:rPr lang="zh-CN" altLang="en-US" sz="2400" dirty="0"/>
              <a:t>方式</a:t>
            </a:r>
            <a:r>
              <a:rPr lang="zh-CN" altLang="en-US" sz="2400" dirty="0" smtClean="0"/>
              <a:t>提供</a:t>
            </a:r>
            <a:endParaRPr lang="zh-CN" altLang="en-US" sz="3200" dirty="0" smtClean="0"/>
          </a:p>
          <a:p>
            <a:pPr fontAlgn="auto">
              <a:spcAft>
                <a:spcPts val="0"/>
              </a:spcAft>
              <a:buFont typeface="Wingdings 2"/>
              <a:buNone/>
              <a:defRPr/>
            </a:pPr>
            <a:r>
              <a:rPr lang="zh-CN" altLang="en-US" dirty="0" smtClean="0"/>
              <a:t>     第二类、第三类、第四类方法的特征为：方法名称全部带有</a:t>
            </a:r>
            <a:r>
              <a:rPr lang="en-US" dirty="0" smtClean="0"/>
              <a:t>bean</a:t>
            </a:r>
            <a:r>
              <a:rPr lang="zh-CN" altLang="en-US" dirty="0" smtClean="0"/>
              <a:t>单词</a:t>
            </a:r>
          </a:p>
          <a:p>
            <a:pPr fontAlgn="auto">
              <a:spcAft>
                <a:spcPts val="0"/>
              </a:spcAft>
              <a:buFont typeface="Wingdings" pitchFamily="2" charset="2"/>
              <a:buChar char="Ø"/>
              <a:defRPr/>
            </a:pPr>
            <a:r>
              <a:rPr lang="zh-CN" altLang="en-US" dirty="0" smtClean="0"/>
              <a:t>新的</a:t>
            </a:r>
            <a:r>
              <a:rPr lang="en-US" dirty="0" err="1" smtClean="0"/>
              <a:t>api</a:t>
            </a:r>
            <a:r>
              <a:rPr lang="zh-CN" altLang="en-US" dirty="0" smtClean="0"/>
              <a:t>涵盖了增删改查等基本数据库操作，查询操作涵盖了一般的查询、分页查询、带行处理器的查询；增删改操作又分为单条记录的增删改和多条记录（集合操作）的增删改操作，集合操作全部采用预编译批处理模式（只能针对单条</a:t>
            </a:r>
            <a:r>
              <a:rPr lang="en-US" dirty="0" err="1" smtClean="0"/>
              <a:t>sql</a:t>
            </a:r>
            <a:r>
              <a:rPr lang="zh-CN" altLang="en-US" dirty="0" smtClean="0"/>
              <a:t>语句的预编译，多条方式请参考</a:t>
            </a:r>
            <a:r>
              <a:rPr lang="en-US" altLang="zh-CN" dirty="0" err="1" smtClean="0"/>
              <a:t>frameworkset</a:t>
            </a:r>
            <a:r>
              <a:rPr lang="zh-CN" altLang="en-US" dirty="0" smtClean="0"/>
              <a:t>开发文档章节</a:t>
            </a:r>
            <a:r>
              <a:rPr lang="en-US" altLang="zh-CN" dirty="0" smtClean="0"/>
              <a:t>【</a:t>
            </a:r>
            <a:r>
              <a:rPr lang="en-US" dirty="0" smtClean="0"/>
              <a:t>4.19</a:t>
            </a:r>
            <a:r>
              <a:rPr lang="zh-CN" altLang="en-US" dirty="0" smtClean="0"/>
              <a:t>预编译批处理操作</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xmlns="" val="8926733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1252538"/>
          </a:xfrm>
        </p:spPr>
        <p:txBody>
          <a:bodyPr rtlCol="0">
            <a:normAutofit fontScale="85000" lnSpcReduction="20000"/>
          </a:bodyPr>
          <a:lstStyle/>
          <a:p>
            <a:pPr fontAlgn="auto">
              <a:spcAft>
                <a:spcPts val="0"/>
              </a:spcAft>
              <a:buFont typeface="Wingdings 2"/>
              <a:buChar char="ß"/>
              <a:defRPr/>
            </a:pPr>
            <a:r>
              <a:rPr lang="en-US" altLang="zh-CN" dirty="0" err="1" smtClean="0"/>
              <a:t>Api</a:t>
            </a:r>
            <a:r>
              <a:rPr lang="zh-CN" altLang="en-US" dirty="0" smtClean="0"/>
              <a:t>示例</a:t>
            </a:r>
            <a:r>
              <a:rPr lang="en-US" altLang="zh-CN" dirty="0" smtClean="0"/>
              <a:t>-</a:t>
            </a:r>
          </a:p>
          <a:p>
            <a:pPr marL="0" indent="0" fontAlgn="auto">
              <a:spcAft>
                <a:spcPts val="0"/>
              </a:spcAft>
              <a:buFont typeface="Wingdings 2"/>
              <a:buNone/>
              <a:defRPr/>
            </a:pPr>
            <a:r>
              <a:rPr lang="zh-CN" altLang="en-US" dirty="0" smtClean="0"/>
              <a:t>对象和对象</a:t>
            </a:r>
            <a:endParaRPr lang="en-US" altLang="zh-CN" dirty="0" smtClean="0"/>
          </a:p>
          <a:p>
            <a:pPr marL="0" indent="0" fontAlgn="auto">
              <a:spcAft>
                <a:spcPts val="0"/>
              </a:spcAft>
              <a:buFont typeface="Wingdings 2"/>
              <a:buNone/>
              <a:defRPr/>
            </a:pPr>
            <a:r>
              <a:rPr lang="zh-CN" altLang="en-US" dirty="0" smtClean="0"/>
              <a:t>列表参数</a:t>
            </a:r>
            <a:endParaRPr lang="zh-CN" altLang="en-US" dirty="0"/>
          </a:p>
        </p:txBody>
      </p:sp>
      <p:pic>
        <p:nvPicPr>
          <p:cNvPr id="73732"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613" y="6240463"/>
            <a:ext cx="6804025" cy="57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3"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555875" y="1341438"/>
            <a:ext cx="5665788" cy="4706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70192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发展历程</a:t>
            </a:r>
          </a:p>
        </p:txBody>
      </p:sp>
      <p:sp>
        <p:nvSpPr>
          <p:cNvPr id="3" name="内容占位符 2"/>
          <p:cNvSpPr>
            <a:spLocks noGrp="1"/>
          </p:cNvSpPr>
          <p:nvPr>
            <p:ph idx="1"/>
          </p:nvPr>
        </p:nvSpPr>
        <p:spPr>
          <a:xfrm>
            <a:off x="457200" y="1600200"/>
            <a:ext cx="8229600" cy="971550"/>
          </a:xfrm>
        </p:spPr>
        <p:txBody>
          <a:bodyPr rtlCol="0">
            <a:normAutofit fontScale="62500" lnSpcReduction="20000"/>
          </a:bodyPr>
          <a:lstStyle/>
          <a:p>
            <a:pPr fontAlgn="auto">
              <a:spcAft>
                <a:spcPts val="0"/>
              </a:spcAft>
              <a:buFont typeface="Wingdings 2"/>
              <a:buChar char="ß"/>
              <a:defRPr/>
            </a:pPr>
            <a:r>
              <a:rPr lang="en-US" altLang="zh-CN" dirty="0" err="1" smtClean="0"/>
              <a:t>bboss</a:t>
            </a:r>
            <a:r>
              <a:rPr lang="zh-CN" altLang="en-US" dirty="0"/>
              <a:t>技术</a:t>
            </a:r>
            <a:r>
              <a:rPr lang="zh-CN" altLang="en-US" dirty="0" smtClean="0"/>
              <a:t>体系</a:t>
            </a:r>
            <a:endParaRPr lang="en-US" altLang="zh-CN" dirty="0" smtClean="0"/>
          </a:p>
          <a:p>
            <a:pPr marL="0" indent="0" fontAlgn="auto">
              <a:spcAft>
                <a:spcPts val="0"/>
              </a:spcAft>
              <a:buFont typeface="Wingdings 2"/>
              <a:buNone/>
              <a:defRPr/>
            </a:pPr>
            <a:r>
              <a:rPr lang="zh-CN" altLang="en-US" dirty="0" smtClean="0"/>
              <a:t>在</a:t>
            </a:r>
            <a:r>
              <a:rPr lang="zh-CN" altLang="en-US" dirty="0"/>
              <a:t>企业</a:t>
            </a:r>
            <a:r>
              <a:rPr lang="en-US" altLang="zh-CN" dirty="0"/>
              <a:t>j2ee</a:t>
            </a:r>
            <a:r>
              <a:rPr lang="zh-CN" altLang="en-US" dirty="0" smtClean="0"/>
              <a:t>项目开发</a:t>
            </a:r>
            <a:endParaRPr lang="en-US" altLang="zh-CN" dirty="0" smtClean="0"/>
          </a:p>
          <a:p>
            <a:pPr marL="0" indent="0" fontAlgn="auto">
              <a:spcAft>
                <a:spcPts val="0"/>
              </a:spcAft>
              <a:buFont typeface="Wingdings 2"/>
              <a:buNone/>
              <a:defRPr/>
            </a:pPr>
            <a:r>
              <a:rPr lang="zh-CN" altLang="en-US" dirty="0" smtClean="0"/>
              <a:t>中</a:t>
            </a:r>
            <a:r>
              <a:rPr lang="zh-CN" altLang="en-US" dirty="0"/>
              <a:t>所处地位</a:t>
            </a:r>
          </a:p>
        </p:txBody>
      </p:sp>
      <p:pic>
        <p:nvPicPr>
          <p:cNvPr id="18436" name="Picture 1" descr="C:\DOCUME~1\ADMINI~1\LOCALS~1\Temp\{PMIEZ9%E4Q]CA0Y4OPFF}D.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25900" y="1196975"/>
            <a:ext cx="4748213" cy="552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52821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604838"/>
          </a:xfrm>
        </p:spPr>
        <p:txBody>
          <a:bodyPr rtlCol="0">
            <a:normAutofit fontScale="85000" lnSpcReduction="10000"/>
          </a:bodyPr>
          <a:lstStyle/>
          <a:p>
            <a:pPr fontAlgn="auto">
              <a:spcAft>
                <a:spcPts val="0"/>
              </a:spcAft>
              <a:buFont typeface="Wingdings 2"/>
              <a:buChar char="ß"/>
              <a:defRPr/>
            </a:pPr>
            <a:r>
              <a:rPr lang="en-US" altLang="zh-CN" dirty="0" err="1" smtClean="0"/>
              <a:t>Api</a:t>
            </a:r>
            <a:r>
              <a:rPr lang="zh-CN" altLang="en-US" dirty="0" smtClean="0"/>
              <a:t>示例</a:t>
            </a:r>
            <a:r>
              <a:rPr lang="en-US" altLang="zh-CN" dirty="0" smtClean="0"/>
              <a:t>-</a:t>
            </a:r>
            <a:r>
              <a:rPr lang="en-US" altLang="zh-CN" dirty="0" err="1" smtClean="0"/>
              <a:t>SQLParams</a:t>
            </a:r>
            <a:r>
              <a:rPr lang="zh-CN" altLang="en-US" dirty="0" smtClean="0"/>
              <a:t>及</a:t>
            </a:r>
            <a:r>
              <a:rPr lang="en-US" altLang="zh-CN" dirty="0" err="1" smtClean="0"/>
              <a:t>SQLParams</a:t>
            </a:r>
            <a:r>
              <a:rPr lang="en-US" altLang="zh-CN" dirty="0" smtClean="0"/>
              <a:t> </a:t>
            </a:r>
            <a:r>
              <a:rPr lang="zh-CN" altLang="en-US" dirty="0" smtClean="0"/>
              <a:t>列表类型参数</a:t>
            </a:r>
            <a:endParaRPr lang="zh-CN" altLang="en-US" dirty="0"/>
          </a:p>
        </p:txBody>
      </p:sp>
      <p:pic>
        <p:nvPicPr>
          <p:cNvPr id="7475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0825" y="2492375"/>
            <a:ext cx="8677275"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32171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5779" name="内容占位符 2"/>
          <p:cNvSpPr>
            <a:spLocks noGrp="1"/>
          </p:cNvSpPr>
          <p:nvPr>
            <p:ph idx="1"/>
          </p:nvPr>
        </p:nvSpPr>
        <p:spPr>
          <a:xfrm>
            <a:off x="457200" y="1600200"/>
            <a:ext cx="8229600" cy="604838"/>
          </a:xfrm>
        </p:spPr>
        <p:txBody>
          <a:bodyPr/>
          <a:lstStyle/>
          <a:p>
            <a:r>
              <a:rPr lang="en-US" altLang="zh-CN" smtClean="0"/>
              <a:t>Api</a:t>
            </a:r>
            <a:r>
              <a:rPr lang="zh-CN" altLang="en-US" smtClean="0"/>
              <a:t>示例</a:t>
            </a:r>
            <a:r>
              <a:rPr lang="en-US" altLang="zh-CN" smtClean="0"/>
              <a:t>-Map</a:t>
            </a:r>
            <a:r>
              <a:rPr lang="zh-CN" altLang="en-US" smtClean="0"/>
              <a:t>及</a:t>
            </a:r>
            <a:r>
              <a:rPr lang="en-US" altLang="zh-CN" smtClean="0"/>
              <a:t>Map</a:t>
            </a:r>
            <a:r>
              <a:rPr lang="zh-CN" altLang="en-US" smtClean="0"/>
              <a:t>列表类型参数</a:t>
            </a:r>
          </a:p>
        </p:txBody>
      </p:sp>
      <p:pic>
        <p:nvPicPr>
          <p:cNvPr id="75780"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4213" y="2203450"/>
            <a:ext cx="5313362" cy="245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1"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4213" y="4941888"/>
            <a:ext cx="6854825"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095164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6803" name="内容占位符 2"/>
          <p:cNvSpPr>
            <a:spLocks noGrp="1"/>
          </p:cNvSpPr>
          <p:nvPr>
            <p:ph idx="1"/>
          </p:nvPr>
        </p:nvSpPr>
        <p:spPr>
          <a:xfrm>
            <a:off x="457200" y="1600200"/>
            <a:ext cx="8229600" cy="604838"/>
          </a:xfrm>
        </p:spPr>
        <p:txBody>
          <a:bodyPr/>
          <a:lstStyle/>
          <a:p>
            <a:r>
              <a:rPr lang="en-US" altLang="zh-CN" smtClean="0"/>
              <a:t>Api</a:t>
            </a:r>
            <a:r>
              <a:rPr lang="zh-CN" altLang="en-US" smtClean="0"/>
              <a:t>示例</a:t>
            </a:r>
            <a:r>
              <a:rPr lang="en-US" altLang="zh-CN" smtClean="0"/>
              <a:t>-</a:t>
            </a:r>
            <a:r>
              <a:rPr lang="zh-CN" altLang="en-US" smtClean="0"/>
              <a:t>一组查询单字段的</a:t>
            </a:r>
            <a:r>
              <a:rPr lang="en-US" altLang="zh-CN" smtClean="0"/>
              <a:t>api</a:t>
            </a:r>
            <a:endParaRPr lang="zh-CN" altLang="en-US" smtClean="0"/>
          </a:p>
        </p:txBody>
      </p:sp>
      <p:pic>
        <p:nvPicPr>
          <p:cNvPr id="76804" name="Picture 2" descr="C:\Documents and Settings\Administrator\Application Data\Tencent\Users\122054810\QQ\WinTemp\RichOle\X{}@~NX3(0[FV6V0%83@ZSH.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714625"/>
            <a:ext cx="7934325" cy="828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466348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7827"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机制</a:t>
            </a:r>
          </a:p>
        </p:txBody>
      </p:sp>
      <p:sp>
        <p:nvSpPr>
          <p:cNvPr id="77828" name="TextBox 3"/>
          <p:cNvSpPr txBox="1">
            <a:spLocks noChangeArrowheads="1"/>
          </p:cNvSpPr>
          <p:nvPr/>
        </p:nvSpPr>
        <p:spPr bwMode="auto">
          <a:xfrm>
            <a:off x="684213" y="2205038"/>
            <a:ext cx="6384925"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sql</a:t>
            </a:r>
            <a:r>
              <a:rPr lang="zh-CN" altLang="en-US"/>
              <a:t>配置文件</a:t>
            </a:r>
          </a:p>
          <a:p>
            <a:r>
              <a:rPr lang="zh-CN" altLang="en-US"/>
              <a:t>可以通过名称属性</a:t>
            </a:r>
            <a:r>
              <a:rPr lang="en-US" altLang="zh-CN"/>
              <a:t>name</a:t>
            </a:r>
            <a:r>
              <a:rPr lang="zh-CN" altLang="en-US"/>
              <a:t>配置默认</a:t>
            </a:r>
            <a:r>
              <a:rPr lang="en-US" altLang="zh-CN"/>
              <a:t>sql</a:t>
            </a:r>
            <a:r>
              <a:rPr lang="zh-CN" altLang="en-US"/>
              <a:t>，特定数据库的</a:t>
            </a:r>
            <a:r>
              <a:rPr lang="en-US" altLang="zh-CN"/>
              <a:t>sql</a:t>
            </a:r>
            <a:r>
              <a:rPr lang="zh-CN" altLang="en-US"/>
              <a:t>通过在</a:t>
            </a:r>
          </a:p>
          <a:p>
            <a:r>
              <a:rPr lang="zh-CN" altLang="en-US"/>
              <a:t>名称后面加数据库类型后缀来区分，例如：</a:t>
            </a:r>
          </a:p>
          <a:p>
            <a:r>
              <a:rPr lang="en-US" altLang="zh-CN"/>
              <a:t>sqltest</a:t>
            </a:r>
          </a:p>
          <a:p>
            <a:r>
              <a:rPr lang="en-US" altLang="zh-CN"/>
              <a:t>sqltest-oracle</a:t>
            </a:r>
          </a:p>
          <a:p>
            <a:r>
              <a:rPr lang="en-US" altLang="zh-CN"/>
              <a:t>sqltest-derby</a:t>
            </a:r>
          </a:p>
          <a:p>
            <a:r>
              <a:rPr lang="en-US" altLang="zh-CN"/>
              <a:t>sqltest-mysql</a:t>
            </a:r>
          </a:p>
          <a:p>
            <a:r>
              <a:rPr lang="zh-CN" altLang="en-US"/>
              <a:t>等等，本配置实例就演示了具体配置方法</a:t>
            </a:r>
          </a:p>
        </p:txBody>
      </p:sp>
    </p:spTree>
    <p:extLst>
      <p:ext uri="{BB962C8B-B14F-4D97-AF65-F5344CB8AC3E}">
        <p14:creationId xmlns:p14="http://schemas.microsoft.com/office/powerpoint/2010/main" xmlns="" val="1020676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8851"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结合</a:t>
            </a:r>
            <a:r>
              <a:rPr lang="en-US" altLang="zh-CN" smtClean="0"/>
              <a:t>ioc</a:t>
            </a:r>
            <a:r>
              <a:rPr lang="zh-CN" altLang="en-US" smtClean="0"/>
              <a:t>框架一起使用</a:t>
            </a:r>
          </a:p>
        </p:txBody>
      </p:sp>
      <p:sp>
        <p:nvSpPr>
          <p:cNvPr id="78852" name="TextBox 3"/>
          <p:cNvSpPr txBox="1">
            <a:spLocks noChangeArrowheads="1"/>
          </p:cNvSpPr>
          <p:nvPr/>
        </p:nvSpPr>
        <p:spPr bwMode="auto">
          <a:xfrm>
            <a:off x="684213" y="2205038"/>
            <a:ext cx="8542337"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sql</a:t>
            </a:r>
            <a:r>
              <a:rPr lang="zh-CN" altLang="en-US"/>
              <a:t>配置文件通过构造函数方式注入到</a:t>
            </a:r>
            <a:r>
              <a:rPr lang="en-US" altLang="zh-CN"/>
              <a:t>ConfigSQLExecutor</a:t>
            </a:r>
            <a:r>
              <a:rPr lang="zh-CN" altLang="en-US"/>
              <a:t>实例中，再将该实例注入到</a:t>
            </a:r>
            <a:endParaRPr lang="en-US" altLang="zh-CN"/>
          </a:p>
          <a:p>
            <a:r>
              <a:rPr lang="en-US" altLang="zh-CN"/>
              <a:t>Dao</a:t>
            </a:r>
            <a:r>
              <a:rPr lang="zh-CN" altLang="en-US"/>
              <a:t>组件中。</a:t>
            </a:r>
          </a:p>
        </p:txBody>
      </p:sp>
      <p:pic>
        <p:nvPicPr>
          <p:cNvPr id="78853"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19275" y="2817813"/>
            <a:ext cx="5503863" cy="123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854"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5600" y="4365625"/>
            <a:ext cx="8840788"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8205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9875"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配置样例</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7313" y="1628775"/>
            <a:ext cx="8948737" cy="5199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635375" y="1236663"/>
            <a:ext cx="5313363" cy="2459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190750" y="4202113"/>
            <a:ext cx="6854825" cy="998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3593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0899"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获取配置文件中的</a:t>
            </a:r>
            <a:r>
              <a:rPr lang="en-US" altLang="zh-CN" smtClean="0"/>
              <a:t>sql</a:t>
            </a:r>
            <a:r>
              <a:rPr lang="zh-CN" altLang="en-US" smtClean="0"/>
              <a:t>语句</a:t>
            </a:r>
          </a:p>
        </p:txBody>
      </p:sp>
      <p:pic>
        <p:nvPicPr>
          <p:cNvPr id="8090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6525" y="2420938"/>
            <a:ext cx="6330950" cy="152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901" name="矩形 4"/>
          <p:cNvSpPr>
            <a:spLocks noChangeArrowheads="1"/>
          </p:cNvSpPr>
          <p:nvPr/>
        </p:nvSpPr>
        <p:spPr bwMode="auto">
          <a:xfrm>
            <a:off x="1692275" y="4508500"/>
            <a:ext cx="4572000"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SQLUtil context = SQLUtil.getInstance("com/frameworkset/sqlexecutor/sqlfile.xml");</a:t>
            </a:r>
            <a:endParaRPr lang="zh-CN" altLang="en-US">
              <a:latin typeface="Franklin Gothic Book" pitchFamily="34" charset="0"/>
              <a:ea typeface="黑体" pitchFamily="2" charset="-122"/>
            </a:endParaRPr>
          </a:p>
          <a:p>
            <a:r>
              <a:rPr lang="en-US" altLang="zh-CN">
                <a:latin typeface="Franklin Gothic Book" pitchFamily="34" charset="0"/>
                <a:ea typeface="黑体" pitchFamily="2" charset="-122"/>
              </a:rPr>
              <a:t>String sql = context.getSQL(dbname, sqlname);</a:t>
            </a:r>
            <a:endParaRPr lang="zh-CN" altLang="en-US">
              <a:latin typeface="Franklin Gothic Book" pitchFamily="34" charset="0"/>
              <a:ea typeface="黑体" pitchFamily="2" charset="-122"/>
            </a:endParaRPr>
          </a:p>
        </p:txBody>
      </p:sp>
      <p:sp>
        <p:nvSpPr>
          <p:cNvPr id="80902" name="TextBox 7"/>
          <p:cNvSpPr txBox="1">
            <a:spLocks noChangeArrowheads="1"/>
          </p:cNvSpPr>
          <p:nvPr/>
        </p:nvSpPr>
        <p:spPr bwMode="auto">
          <a:xfrm>
            <a:off x="1692275" y="4292600"/>
            <a:ext cx="15684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或者这样写：</a:t>
            </a:r>
          </a:p>
        </p:txBody>
      </p:sp>
    </p:spTree>
    <p:extLst>
      <p:ext uri="{BB962C8B-B14F-4D97-AF65-F5344CB8AC3E}">
        <p14:creationId xmlns:p14="http://schemas.microsoft.com/office/powerpoint/2010/main" xmlns="" val="11434001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 name="内容占位符 2"/>
          <p:cNvSpPr>
            <a:spLocks noGrp="1"/>
          </p:cNvSpPr>
          <p:nvPr>
            <p:ph idx="1"/>
          </p:nvPr>
        </p:nvSpPr>
        <p:spPr>
          <a:xfrm>
            <a:off x="457200" y="1600200"/>
            <a:ext cx="8229600" cy="604838"/>
          </a:xfrm>
        </p:spPr>
        <p:txBody>
          <a:bodyPr/>
          <a:lstStyle/>
          <a:p>
            <a:pPr eaLnBrk="1" hangingPunct="1"/>
            <a:r>
              <a:rPr lang="en-US" altLang="zh-CN" dirty="0" err="1" smtClean="0"/>
              <a:t>Sql</a:t>
            </a:r>
            <a:r>
              <a:rPr lang="zh-CN" altLang="en-US" dirty="0" smtClean="0"/>
              <a:t>配置文件</a:t>
            </a:r>
            <a:r>
              <a:rPr lang="en-US" altLang="zh-CN" dirty="0" smtClean="0"/>
              <a:t>-</a:t>
            </a:r>
            <a:r>
              <a:rPr lang="zh-CN" altLang="en-US" dirty="0" smtClean="0"/>
              <a:t>刷新机制</a:t>
            </a:r>
          </a:p>
        </p:txBody>
      </p:sp>
      <p:sp>
        <p:nvSpPr>
          <p:cNvPr id="8" name="矩形 3"/>
          <p:cNvSpPr>
            <a:spLocks noChangeArrowheads="1"/>
          </p:cNvSpPr>
          <p:nvPr/>
        </p:nvSpPr>
        <p:spPr bwMode="auto">
          <a:xfrm>
            <a:off x="28575" y="2417763"/>
            <a:ext cx="9115425" cy="923925"/>
          </a:xfrm>
          <a:prstGeom prst="rect">
            <a:avLst/>
          </a:prstGeom>
          <a:noFill/>
          <a:ln w="9525">
            <a:noFill/>
            <a:miter lim="800000"/>
            <a:headEnd/>
            <a:tailEnd/>
          </a:ln>
        </p:spPr>
        <p:txBody>
          <a:bodyPr wrap="none">
            <a:spAutoFit/>
          </a:bodyPr>
          <a:lstStyle/>
          <a:p>
            <a:r>
              <a:rPr lang="en-US" altLang="zh-CN" dirty="0">
                <a:latin typeface="Franklin Gothic Book" pitchFamily="34" charset="0"/>
                <a:ea typeface="黑体" pitchFamily="2" charset="-122"/>
              </a:rPr>
              <a:t>	</a:t>
            </a:r>
            <a:r>
              <a:rPr lang="zh-CN" altLang="en-US" dirty="0">
                <a:latin typeface="Franklin Gothic Book" pitchFamily="34" charset="0"/>
                <a:ea typeface="黑体" pitchFamily="2" charset="-122"/>
              </a:rPr>
              <a:t>在开发环境需要频繁地修改</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配置文件中的</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语句，为了不频繁地启动服务器</a:t>
            </a:r>
            <a:endParaRPr lang="en-US" altLang="zh-CN" dirty="0">
              <a:latin typeface="Franklin Gothic Book" pitchFamily="34" charset="0"/>
              <a:ea typeface="黑体" pitchFamily="2" charset="-122"/>
            </a:endParaRPr>
          </a:p>
          <a:p>
            <a:r>
              <a:rPr lang="zh-CN" altLang="en-US" dirty="0">
                <a:latin typeface="Franklin Gothic Book" pitchFamily="34" charset="0"/>
                <a:ea typeface="黑体" pitchFamily="2" charset="-122"/>
              </a:rPr>
              <a:t>增加了</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配置文件实时刷新机制，定时检测</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配置文件是否有被修改，有则重新加载</a:t>
            </a:r>
            <a:r>
              <a:rPr lang="en-US" altLang="zh-CN" dirty="0" err="1">
                <a:latin typeface="Franklin Gothic Book" pitchFamily="34" charset="0"/>
                <a:ea typeface="黑体" pitchFamily="2" charset="-122"/>
              </a:rPr>
              <a:t>sql</a:t>
            </a:r>
            <a:endParaRPr lang="en-US" altLang="zh-CN" dirty="0">
              <a:latin typeface="Franklin Gothic Book" pitchFamily="34" charset="0"/>
              <a:ea typeface="黑体" pitchFamily="2" charset="-122"/>
            </a:endParaRPr>
          </a:p>
          <a:p>
            <a:r>
              <a:rPr lang="zh-CN" altLang="en-US" dirty="0">
                <a:latin typeface="Franklin Gothic Book" pitchFamily="34" charset="0"/>
                <a:ea typeface="黑体" pitchFamily="2" charset="-122"/>
              </a:rPr>
              <a:t>配置文件没有就不加载。</a:t>
            </a:r>
          </a:p>
        </p:txBody>
      </p:sp>
      <p:sp>
        <p:nvSpPr>
          <p:cNvPr id="9" name="Rectangle 1"/>
          <p:cNvSpPr>
            <a:spLocks noChangeArrowheads="1"/>
          </p:cNvSpPr>
          <p:nvPr/>
        </p:nvSpPr>
        <p:spPr bwMode="auto">
          <a:xfrm>
            <a:off x="0" y="3357563"/>
            <a:ext cx="9393238" cy="1477962"/>
          </a:xfrm>
          <a:prstGeom prst="rect">
            <a:avLst/>
          </a:prstGeom>
          <a:noFill/>
          <a:ln w="9525">
            <a:noFill/>
            <a:miter lim="800000"/>
            <a:headEnd/>
            <a:tailEnd/>
          </a:ln>
        </p:spPr>
        <p:txBody>
          <a:bodyPr wrap="none">
            <a:spAutoFit/>
          </a:bodyPr>
          <a:lstStyle/>
          <a:p>
            <a:r>
              <a:rPr lang="zh-CN">
                <a:latin typeface="Franklin Gothic Book" pitchFamily="34" charset="0"/>
                <a:ea typeface="黑体" pitchFamily="2" charset="-122"/>
              </a:rPr>
              <a:t>刷新机制的配置方法</a:t>
            </a:r>
            <a:r>
              <a:rPr lang="en-US" altLang="zh-CN">
                <a:latin typeface="Franklin Gothic Book" pitchFamily="34" charset="0"/>
                <a:ea typeface="黑体" pitchFamily="2" charset="-122"/>
              </a:rPr>
              <a:t>(3.1)</a:t>
            </a:r>
            <a:r>
              <a:rPr lang="zh-CN">
                <a:latin typeface="Franklin Gothic Book" pitchFamily="34" charset="0"/>
                <a:ea typeface="黑体" pitchFamily="2" charset="-122"/>
              </a:rPr>
              <a:t>：  </a:t>
            </a:r>
          </a:p>
          <a:p>
            <a:r>
              <a:rPr lang="zh-CN">
                <a:latin typeface="Franklin Gothic Book" pitchFamily="34" charset="0"/>
                <a:ea typeface="黑体" pitchFamily="2" charset="-122"/>
              </a:rPr>
              <a:t>在</a:t>
            </a:r>
            <a:r>
              <a:rPr lang="zh-CN" altLang="zh-CN">
                <a:latin typeface="Franklin Gothic Book" pitchFamily="34" charset="0"/>
                <a:ea typeface="黑体" pitchFamily="2" charset="-122"/>
              </a:rPr>
              <a:t>manager-provider.xml</a:t>
            </a:r>
            <a:r>
              <a:rPr lang="zh-CN">
                <a:latin typeface="Franklin Gothic Book" pitchFamily="34" charset="0"/>
                <a:ea typeface="黑体" pitchFamily="2" charset="-122"/>
              </a:rPr>
              <a:t>文件中添加以下配置项即可：  </a:t>
            </a:r>
          </a:p>
          <a:p>
            <a:r>
              <a:rPr lang="zh-CN" altLang="zh-CN">
                <a:latin typeface="Franklin Gothic Book" pitchFamily="34" charset="0"/>
                <a:ea typeface="黑体" pitchFamily="2" charset="-122"/>
              </a:rPr>
              <a:t>&lt;property name="sqlfile.refresh_interval" value="10000"/&gt;  </a:t>
            </a:r>
          </a:p>
          <a:p>
            <a:r>
              <a:rPr lang="zh-CN">
                <a:latin typeface="Franklin Gothic Book" pitchFamily="34" charset="0"/>
                <a:ea typeface="黑体" pitchFamily="2" charset="-122"/>
              </a:rPr>
              <a:t>当</a:t>
            </a:r>
            <a:r>
              <a:rPr lang="zh-CN" altLang="zh-CN">
                <a:latin typeface="Franklin Gothic Book" pitchFamily="34" charset="0"/>
                <a:ea typeface="黑体" pitchFamily="2" charset="-122"/>
              </a:rPr>
              <a:t>value</a:t>
            </a:r>
            <a:r>
              <a:rPr lang="zh-CN">
                <a:latin typeface="Franklin Gothic Book" pitchFamily="34" charset="0"/>
                <a:ea typeface="黑体" pitchFamily="2" charset="-122"/>
              </a:rPr>
              <a:t>大于</a:t>
            </a:r>
            <a:r>
              <a:rPr lang="zh-CN" altLang="zh-CN">
                <a:latin typeface="Franklin Gothic Book" pitchFamily="34" charset="0"/>
                <a:ea typeface="黑体" pitchFamily="2" charset="-122"/>
              </a:rPr>
              <a:t>0</a:t>
            </a:r>
            <a:r>
              <a:rPr lang="zh-CN">
                <a:latin typeface="Franklin Gothic Book" pitchFamily="34" charset="0"/>
                <a:ea typeface="黑体" pitchFamily="2" charset="-122"/>
              </a:rPr>
              <a:t>时就开启</a:t>
            </a:r>
            <a:r>
              <a:rPr lang="zh-CN" altLang="zh-CN">
                <a:latin typeface="Franklin Gothic Book" pitchFamily="34" charset="0"/>
                <a:ea typeface="黑体" pitchFamily="2" charset="-122"/>
              </a:rPr>
              <a:t>sqlfile</a:t>
            </a:r>
            <a:r>
              <a:rPr lang="zh-CN">
                <a:latin typeface="Franklin Gothic Book" pitchFamily="34" charset="0"/>
                <a:ea typeface="黑体" pitchFamily="2" charset="-122"/>
              </a:rPr>
              <a:t>文件的更新检测机制，每隔</a:t>
            </a:r>
            <a:r>
              <a:rPr lang="zh-CN" altLang="zh-CN">
                <a:latin typeface="Franklin Gothic Book" pitchFamily="34" charset="0"/>
                <a:ea typeface="黑体" pitchFamily="2" charset="-122"/>
              </a:rPr>
              <a:t>value</a:t>
            </a:r>
            <a:r>
              <a:rPr lang="zh-CN">
                <a:latin typeface="Franklin Gothic Book" pitchFamily="34" charset="0"/>
                <a:ea typeface="黑体" pitchFamily="2" charset="-122"/>
              </a:rPr>
              <a:t>指定的时间间隔就检测一次，</a:t>
            </a:r>
            <a:endParaRPr lang="en-US" altLang="zh-CN">
              <a:latin typeface="Franklin Gothic Book" pitchFamily="34" charset="0"/>
              <a:ea typeface="黑体" pitchFamily="2" charset="-122"/>
            </a:endParaRPr>
          </a:p>
          <a:p>
            <a:r>
              <a:rPr lang="zh-CN">
                <a:latin typeface="Franklin Gothic Book" pitchFamily="34" charset="0"/>
                <a:ea typeface="黑体" pitchFamily="2" charset="-122"/>
              </a:rPr>
              <a:t>有更新就重新加载，否则不重新加载   </a:t>
            </a:r>
          </a:p>
        </p:txBody>
      </p:sp>
      <p:sp>
        <p:nvSpPr>
          <p:cNvPr id="10" name="矩形 5"/>
          <p:cNvSpPr>
            <a:spLocks noChangeArrowheads="1"/>
          </p:cNvSpPr>
          <p:nvPr/>
        </p:nvSpPr>
        <p:spPr bwMode="auto">
          <a:xfrm>
            <a:off x="142875" y="4857750"/>
            <a:ext cx="8072438" cy="1754188"/>
          </a:xfrm>
          <a:prstGeom prst="rect">
            <a:avLst/>
          </a:prstGeom>
          <a:noFill/>
          <a:ln w="9525">
            <a:noFill/>
            <a:miter lim="800000"/>
            <a:headEnd/>
            <a:tailEnd/>
          </a:ln>
        </p:spPr>
        <p:txBody>
          <a:bodyPr>
            <a:spAutoFit/>
          </a:bodyPr>
          <a:lstStyle/>
          <a:p>
            <a:r>
              <a:rPr lang="zh-CN" dirty="0">
                <a:latin typeface="Franklin Gothic Book" pitchFamily="34" charset="0"/>
                <a:ea typeface="黑体" pitchFamily="2" charset="-122"/>
              </a:rPr>
              <a:t>刷新机制的配置方法</a:t>
            </a:r>
            <a:r>
              <a:rPr lang="en-US" altLang="zh-CN" dirty="0">
                <a:latin typeface="Franklin Gothic Book" pitchFamily="34" charset="0"/>
                <a:ea typeface="黑体" pitchFamily="2" charset="-122"/>
              </a:rPr>
              <a:t>(3.2)</a:t>
            </a:r>
            <a:r>
              <a:rPr lang="zh-CN" dirty="0">
                <a:latin typeface="Franklin Gothic Book" pitchFamily="34" charset="0"/>
                <a:ea typeface="黑体" pitchFamily="2" charset="-122"/>
              </a:rPr>
              <a:t>：  </a:t>
            </a:r>
          </a:p>
          <a:p>
            <a:r>
              <a:rPr lang="zh-CN" dirty="0">
                <a:latin typeface="Franklin Gothic Book" pitchFamily="34" charset="0"/>
                <a:ea typeface="黑体" pitchFamily="2" charset="-122"/>
              </a:rPr>
              <a:t>在</a:t>
            </a:r>
            <a:r>
              <a:rPr lang="en-US" altLang="zh-CN" dirty="0">
                <a:latin typeface="Franklin Gothic Book" pitchFamily="34" charset="0"/>
                <a:ea typeface="黑体" pitchFamily="2" charset="-122"/>
              </a:rPr>
              <a:t>bboss-aop.jar/</a:t>
            </a:r>
            <a:r>
              <a:rPr lang="en-US" altLang="zh-CN" dirty="0" err="1">
                <a:latin typeface="Franklin Gothic Book" pitchFamily="34" charset="0"/>
                <a:ea typeface="黑体" pitchFamily="2" charset="-122"/>
              </a:rPr>
              <a:t>aop.properties</a:t>
            </a:r>
            <a:r>
              <a:rPr lang="zh-CN" dirty="0">
                <a:latin typeface="Franklin Gothic Book" pitchFamily="34" charset="0"/>
                <a:ea typeface="黑体" pitchFamily="2" charset="-122"/>
              </a:rPr>
              <a:t>文件中添加以下配置项即可：  </a:t>
            </a:r>
          </a:p>
          <a:p>
            <a:r>
              <a:rPr lang="en-US" altLang="zh-CN" dirty="0" err="1"/>
              <a:t>sqlfile.refresh_interval</a:t>
            </a:r>
            <a:r>
              <a:rPr lang="en-US" altLang="zh-CN" dirty="0"/>
              <a:t>=5000</a:t>
            </a:r>
            <a:r>
              <a:rPr lang="zh-CN" altLang="zh-CN" dirty="0">
                <a:latin typeface="Franklin Gothic Book" pitchFamily="34" charset="0"/>
                <a:ea typeface="黑体" pitchFamily="2" charset="-122"/>
              </a:rPr>
              <a:t> </a:t>
            </a:r>
          </a:p>
          <a:p>
            <a:r>
              <a:rPr lang="zh-CN" dirty="0">
                <a:latin typeface="Franklin Gothic Book" pitchFamily="34" charset="0"/>
                <a:ea typeface="黑体" pitchFamily="2" charset="-122"/>
              </a:rPr>
              <a:t>当</a:t>
            </a:r>
            <a:r>
              <a:rPr lang="zh-CN" altLang="zh-CN" dirty="0">
                <a:latin typeface="Franklin Gothic Book" pitchFamily="34" charset="0"/>
                <a:ea typeface="黑体" pitchFamily="2" charset="-122"/>
              </a:rPr>
              <a:t>value</a:t>
            </a:r>
            <a:r>
              <a:rPr lang="zh-CN" dirty="0">
                <a:latin typeface="Franklin Gothic Book" pitchFamily="34" charset="0"/>
                <a:ea typeface="黑体" pitchFamily="2" charset="-122"/>
              </a:rPr>
              <a:t>大于</a:t>
            </a:r>
            <a:r>
              <a:rPr lang="zh-CN" altLang="zh-CN" dirty="0">
                <a:latin typeface="Franklin Gothic Book" pitchFamily="34" charset="0"/>
                <a:ea typeface="黑体" pitchFamily="2" charset="-122"/>
              </a:rPr>
              <a:t>0</a:t>
            </a:r>
            <a:r>
              <a:rPr lang="zh-CN" dirty="0">
                <a:latin typeface="Franklin Gothic Book" pitchFamily="34" charset="0"/>
                <a:ea typeface="黑体" pitchFamily="2" charset="-122"/>
              </a:rPr>
              <a:t>时就开启</a:t>
            </a:r>
            <a:r>
              <a:rPr lang="zh-CN" altLang="zh-CN" dirty="0">
                <a:latin typeface="Franklin Gothic Book" pitchFamily="34" charset="0"/>
                <a:ea typeface="黑体" pitchFamily="2" charset="-122"/>
              </a:rPr>
              <a:t>sqlfile</a:t>
            </a:r>
            <a:r>
              <a:rPr lang="zh-CN" dirty="0">
                <a:latin typeface="Franklin Gothic Book" pitchFamily="34" charset="0"/>
                <a:ea typeface="黑体" pitchFamily="2" charset="-122"/>
              </a:rPr>
              <a:t>文件的更新检测机制，每隔</a:t>
            </a:r>
            <a:r>
              <a:rPr lang="zh-CN" altLang="zh-CN" dirty="0">
                <a:latin typeface="Franklin Gothic Book" pitchFamily="34" charset="0"/>
                <a:ea typeface="黑体" pitchFamily="2" charset="-122"/>
              </a:rPr>
              <a:t>value</a:t>
            </a:r>
            <a:r>
              <a:rPr lang="zh-CN" dirty="0">
                <a:latin typeface="Franklin Gothic Book" pitchFamily="34" charset="0"/>
                <a:ea typeface="黑体" pitchFamily="2" charset="-122"/>
              </a:rPr>
              <a:t>指定的时间间隔就检测一次，</a:t>
            </a:r>
            <a:endParaRPr lang="en-US" altLang="zh-CN" dirty="0">
              <a:latin typeface="Franklin Gothic Book" pitchFamily="34" charset="0"/>
              <a:ea typeface="黑体" pitchFamily="2" charset="-122"/>
            </a:endParaRPr>
          </a:p>
          <a:p>
            <a:r>
              <a:rPr lang="zh-CN" dirty="0">
                <a:latin typeface="Franklin Gothic Book" pitchFamily="34" charset="0"/>
                <a:ea typeface="黑体" pitchFamily="2" charset="-122"/>
              </a:rPr>
              <a:t>有更新就重新加载，否则不重新加载  </a:t>
            </a:r>
            <a:endParaRPr lang="zh-CN" altLang="en-US" dirty="0"/>
          </a:p>
        </p:txBody>
      </p:sp>
    </p:spTree>
    <p:extLst>
      <p:ext uri="{BB962C8B-B14F-4D97-AF65-F5344CB8AC3E}">
        <p14:creationId xmlns:p14="http://schemas.microsoft.com/office/powerpoint/2010/main" xmlns="" val="189607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2947"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五种类型的事务</a:t>
            </a:r>
          </a:p>
          <a:p>
            <a:endParaRPr lang="zh-CN" altLang="en-US" smtClean="0"/>
          </a:p>
        </p:txBody>
      </p:sp>
      <p:sp>
        <p:nvSpPr>
          <p:cNvPr id="82948" name="矩形 3"/>
          <p:cNvSpPr>
            <a:spLocks noChangeArrowheads="1"/>
          </p:cNvSpPr>
          <p:nvPr/>
        </p:nvSpPr>
        <p:spPr bwMode="auto">
          <a:xfrm>
            <a:off x="928688" y="2357438"/>
            <a:ext cx="8709025"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b="1" dirty="0">
                <a:latin typeface="Franklin Gothic Book" pitchFamily="34" charset="0"/>
                <a:ea typeface="黑体" pitchFamily="2" charset="-122"/>
              </a:rPr>
              <a:t>五种类型的事务</a:t>
            </a:r>
          </a:p>
          <a:p>
            <a:r>
              <a:rPr lang="zh-CN" altLang="en-US" dirty="0">
                <a:latin typeface="Franklin Gothic Book" pitchFamily="34" charset="0"/>
                <a:ea typeface="黑体" pitchFamily="2" charset="-122"/>
              </a:rPr>
              <a:t>必须创建新的事务（</a:t>
            </a:r>
            <a:r>
              <a:rPr lang="en-US" altLang="zh-CN" dirty="0">
                <a:latin typeface="Franklin Gothic Book" pitchFamily="34" charset="0"/>
                <a:ea typeface="黑体" pitchFamily="2" charset="-122"/>
              </a:rPr>
              <a:t>NEW_TRANSACTION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有事务就加入当前事务，没有就不创建事务（</a:t>
            </a:r>
            <a:r>
              <a:rPr lang="en-US" altLang="zh-CN" dirty="0">
                <a:latin typeface="Franklin Gothic Book" pitchFamily="34" charset="0"/>
                <a:ea typeface="黑体" pitchFamily="2" charset="-122"/>
              </a:rPr>
              <a:t>MAYBE_TRANSACTION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有事务就加入当前事务，没有就创建事务（</a:t>
            </a:r>
            <a:r>
              <a:rPr lang="en-US" altLang="zh-CN" dirty="0">
                <a:latin typeface="Franklin Gothic Book" pitchFamily="34" charset="0"/>
                <a:ea typeface="黑体" pitchFamily="2" charset="-122"/>
              </a:rPr>
              <a:t>REQUIRED_TRANSACTION</a:t>
            </a:r>
            <a:r>
              <a:rPr lang="zh-CN" altLang="en-US" dirty="0">
                <a:latin typeface="Franklin Gothic Book" pitchFamily="34" charset="0"/>
                <a:ea typeface="黑体" pitchFamily="2" charset="-122"/>
              </a:rPr>
              <a:t>）（默认情况）</a:t>
            </a:r>
          </a:p>
          <a:p>
            <a:r>
              <a:rPr lang="zh-CN" altLang="en-US" dirty="0">
                <a:latin typeface="Franklin Gothic Book" pitchFamily="34" charset="0"/>
                <a:ea typeface="黑体" pitchFamily="2" charset="-122"/>
              </a:rPr>
              <a:t>没有事务（</a:t>
            </a:r>
            <a:r>
              <a:rPr lang="en-US" altLang="zh-CN" dirty="0">
                <a:latin typeface="Franklin Gothic Book" pitchFamily="34" charset="0"/>
                <a:ea typeface="黑体" pitchFamily="2" charset="-122"/>
              </a:rPr>
              <a:t>NO_TRANSACTION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读写事务（</a:t>
            </a:r>
            <a:r>
              <a:rPr lang="en-US" altLang="zh-CN" i="1" dirty="0">
                <a:latin typeface="Franklin Gothic Book" pitchFamily="34" charset="0"/>
                <a:ea typeface="黑体" pitchFamily="2" charset="-122"/>
              </a:rPr>
              <a:t>RW_TRANSACTION</a:t>
            </a:r>
            <a:r>
              <a:rPr lang="zh-CN" altLang="en-US" dirty="0">
                <a:latin typeface="Franklin Gothic Book" pitchFamily="34" charset="0"/>
                <a:ea typeface="黑体" pitchFamily="2" charset="-122"/>
              </a:rPr>
              <a:t>）</a:t>
            </a:r>
            <a:r>
              <a:rPr lang="en-US" altLang="zh-CN" dirty="0">
                <a:latin typeface="Franklin Gothic Book" pitchFamily="34" charset="0"/>
                <a:ea typeface="黑体" pitchFamily="2" charset="-122"/>
              </a:rPr>
              <a:t>,</a:t>
            </a:r>
            <a:r>
              <a:rPr lang="zh-CN" altLang="en-US" dirty="0">
                <a:latin typeface="Franklin Gothic Book" pitchFamily="34" charset="0"/>
                <a:ea typeface="黑体" pitchFamily="2" charset="-122"/>
              </a:rPr>
              <a:t>这种类型事务操作属于自动提交的事务类型</a:t>
            </a:r>
          </a:p>
          <a:p>
            <a:endParaRPr lang="zh-CN" altLang="en-US" dirty="0">
              <a:latin typeface="Franklin Gothic Book" pitchFamily="34" charset="0"/>
              <a:ea typeface="黑体" pitchFamily="2" charset="-122"/>
            </a:endParaRPr>
          </a:p>
        </p:txBody>
      </p:sp>
      <p:sp>
        <p:nvSpPr>
          <p:cNvPr id="82949" name="矩形 5"/>
          <p:cNvSpPr>
            <a:spLocks noChangeArrowheads="1"/>
          </p:cNvSpPr>
          <p:nvPr/>
        </p:nvSpPr>
        <p:spPr bwMode="auto">
          <a:xfrm>
            <a:off x="928688" y="4643438"/>
            <a:ext cx="40592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dirty="0" err="1">
                <a:latin typeface="Franklin Gothic Book" pitchFamily="34" charset="0"/>
                <a:ea typeface="黑体" pitchFamily="2" charset="-122"/>
              </a:rPr>
              <a:t>TransactionManager.</a:t>
            </a:r>
            <a:r>
              <a:rPr lang="en-US" altLang="zh-CN" i="1" dirty="0" err="1">
                <a:latin typeface="Franklin Gothic Book" pitchFamily="34" charset="0"/>
                <a:ea typeface="黑体" pitchFamily="2" charset="-122"/>
              </a:rPr>
              <a:t>RW_TRANSACTION</a:t>
            </a:r>
            <a:endParaRPr lang="zh-CN" altLang="en-US" dirty="0">
              <a:latin typeface="Franklin Gothic Book" pitchFamily="34" charset="0"/>
              <a:ea typeface="黑体" pitchFamily="2" charset="-122"/>
            </a:endParaRPr>
          </a:p>
        </p:txBody>
      </p:sp>
    </p:spTree>
    <p:extLst>
      <p:ext uri="{BB962C8B-B14F-4D97-AF65-F5344CB8AC3E}">
        <p14:creationId xmlns:p14="http://schemas.microsoft.com/office/powerpoint/2010/main" xmlns="" val="33150696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3971"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可编程事务管理</a:t>
            </a:r>
          </a:p>
          <a:p>
            <a:endParaRPr lang="zh-CN" altLang="en-US" smtClean="0"/>
          </a:p>
        </p:txBody>
      </p:sp>
      <p:pic>
        <p:nvPicPr>
          <p:cNvPr id="83972" name="Picture 1" descr="C:\Documents and Settings\Administrator\Application Data\Tencent\Users\41272399\QQ\WinTemp\RichOle\OLI{)8OR%U~_Z[{N65]WQ4P.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4438" y="2214563"/>
            <a:ext cx="6657975" cy="387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33202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框架组成</a:t>
            </a:r>
          </a:p>
        </p:txBody>
      </p:sp>
      <p:sp>
        <p:nvSpPr>
          <p:cNvPr id="19459" name="内容占位符 2"/>
          <p:cNvSpPr>
            <a:spLocks noGrp="1"/>
          </p:cNvSpPr>
          <p:nvPr>
            <p:ph idx="1"/>
          </p:nvPr>
        </p:nvSpPr>
        <p:spPr/>
        <p:txBody>
          <a:bodyPr/>
          <a:lstStyle/>
          <a:p>
            <a:r>
              <a:rPr lang="en-US" altLang="zh-CN" smtClean="0"/>
              <a:t>Aop/Ioc</a:t>
            </a:r>
          </a:p>
          <a:p>
            <a:r>
              <a:rPr lang="en-US" altLang="zh-CN" smtClean="0"/>
              <a:t>MVC</a:t>
            </a:r>
          </a:p>
          <a:p>
            <a:r>
              <a:rPr lang="en-US" altLang="zh-CN" smtClean="0"/>
              <a:t>Persistent</a:t>
            </a:r>
          </a:p>
          <a:p>
            <a:r>
              <a:rPr lang="en-US" altLang="zh-CN" smtClean="0"/>
              <a:t>Taglib</a:t>
            </a:r>
          </a:p>
          <a:p>
            <a:r>
              <a:rPr lang="en-US" altLang="zh-CN" smtClean="0"/>
              <a:t>Event</a:t>
            </a:r>
          </a:p>
          <a:p>
            <a:r>
              <a:rPr lang="en-US" altLang="zh-CN" smtClean="0"/>
              <a:t>Ant</a:t>
            </a:r>
            <a:r>
              <a:rPr lang="zh-CN" altLang="en-US" smtClean="0"/>
              <a:t>自动构建工程及</a:t>
            </a:r>
            <a:r>
              <a:rPr lang="en-US" altLang="zh-CN" smtClean="0"/>
              <a:t>jar</a:t>
            </a:r>
            <a:r>
              <a:rPr lang="zh-CN" altLang="en-US" smtClean="0"/>
              <a:t>包</a:t>
            </a:r>
            <a:endParaRPr lang="en-US" altLang="zh-CN" smtClean="0"/>
          </a:p>
          <a:p>
            <a:r>
              <a:rPr lang="zh-CN" altLang="en-US" smtClean="0"/>
              <a:t>文档</a:t>
            </a:r>
            <a:endParaRPr lang="en-US" altLang="zh-CN" smtClean="0"/>
          </a:p>
          <a:p>
            <a:pPr>
              <a:buFont typeface="Wingdings 2" pitchFamily="18" charset="2"/>
              <a:buNone/>
            </a:pPr>
            <a:endParaRPr lang="zh-CN" altLang="en-US" smtClean="0"/>
          </a:p>
        </p:txBody>
      </p:sp>
      <p:pic>
        <p:nvPicPr>
          <p:cNvPr id="19460" name="Picture 1" descr="C:\Documents and Settings\Administrator\Application Data\Tencent\Users\122054810\QQ\WinTemp\RichOle\@OT@D4GWQ2CQTV)@F`F_Z49.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57813" y="1428750"/>
            <a:ext cx="5357812"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095024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499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事务管理模板组件</a:t>
            </a:r>
            <a:r>
              <a:rPr lang="en-US" altLang="zh-CN" b="1" smtClean="0"/>
              <a:t>-</a:t>
            </a:r>
            <a:r>
              <a:rPr lang="zh-CN" altLang="en-US" b="1" smtClean="0"/>
              <a:t>不带返回值</a:t>
            </a:r>
          </a:p>
          <a:p>
            <a:endParaRPr lang="zh-CN" altLang="en-US" smtClean="0"/>
          </a:p>
        </p:txBody>
      </p:sp>
      <p:pic>
        <p:nvPicPr>
          <p:cNvPr id="84996" name="Picture 1" descr="C:\Documents and Settings\Administrator\Application Data\Tencent\Users\41272399\QQ\WinTemp\RichOle\F@$2]@[X8{EI4UKFC)%{Z$I.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1500" y="2928938"/>
            <a:ext cx="8201025" cy="271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7" name="TextBox 5"/>
          <p:cNvSpPr txBox="1">
            <a:spLocks noChangeArrowheads="1"/>
          </p:cNvSpPr>
          <p:nvPr/>
        </p:nvSpPr>
        <p:spPr bwMode="auto">
          <a:xfrm>
            <a:off x="2571750" y="5500688"/>
            <a:ext cx="5546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如果在数据库执行过程中出现</a:t>
            </a:r>
            <a:r>
              <a:rPr lang="en-US" altLang="zh-CN"/>
              <a:t>sql</a:t>
            </a:r>
            <a:r>
              <a:rPr lang="zh-CN" altLang="en-US"/>
              <a:t>异常，事务也将回滚</a:t>
            </a:r>
          </a:p>
        </p:txBody>
      </p:sp>
    </p:spTree>
    <p:extLst>
      <p:ext uri="{BB962C8B-B14F-4D97-AF65-F5344CB8AC3E}">
        <p14:creationId xmlns:p14="http://schemas.microsoft.com/office/powerpoint/2010/main" xmlns="" val="31163521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6019"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事务管理模板组件</a:t>
            </a:r>
            <a:r>
              <a:rPr lang="en-US" altLang="zh-CN" b="1" smtClean="0"/>
              <a:t>-</a:t>
            </a:r>
            <a:r>
              <a:rPr lang="zh-CN" altLang="en-US" b="1" smtClean="0"/>
              <a:t>带返回值</a:t>
            </a:r>
          </a:p>
          <a:p>
            <a:endParaRPr lang="zh-CN" altLang="en-US" smtClean="0"/>
          </a:p>
        </p:txBody>
      </p:sp>
      <p:sp>
        <p:nvSpPr>
          <p:cNvPr id="86020" name="TextBox 5"/>
          <p:cNvSpPr txBox="1">
            <a:spLocks noChangeArrowheads="1"/>
          </p:cNvSpPr>
          <p:nvPr/>
        </p:nvSpPr>
        <p:spPr bwMode="auto">
          <a:xfrm>
            <a:off x="2571750" y="5500688"/>
            <a:ext cx="5546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如果在数据库执行过程中出现</a:t>
            </a:r>
            <a:r>
              <a:rPr lang="en-US" altLang="zh-CN"/>
              <a:t>sql</a:t>
            </a:r>
            <a:r>
              <a:rPr lang="zh-CN" altLang="en-US"/>
              <a:t>异常，事务也将回滚</a:t>
            </a:r>
          </a:p>
        </p:txBody>
      </p:sp>
      <p:pic>
        <p:nvPicPr>
          <p:cNvPr id="86021" name="Picture 1" descr="C:\Documents and Settings\Administrator\Application Data\Tencent\Users\41272399\QQ\WinTemp\RichOle\(3E4F`~1NQF0]8G0CWR]${B.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2938" y="2571750"/>
            <a:ext cx="7686675"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946137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28625" y="1428750"/>
            <a:ext cx="8229600" cy="604838"/>
          </a:xfrm>
        </p:spPr>
        <p:txBody>
          <a:bodyPr rtlCol="0">
            <a:normAutofit fontScale="92500"/>
          </a:bodyPr>
          <a:lstStyle/>
          <a:p>
            <a:pPr fontAlgn="auto">
              <a:spcAft>
                <a:spcPts val="0"/>
              </a:spcAft>
              <a:buFont typeface="Wingdings 2"/>
              <a:buChar char="ß"/>
              <a:defRPr/>
            </a:pPr>
            <a:r>
              <a:rPr lang="zh-CN" altLang="en-US" dirty="0" smtClean="0"/>
              <a:t>事务管理</a:t>
            </a:r>
            <a:r>
              <a:rPr lang="en-US" altLang="zh-CN" dirty="0" smtClean="0"/>
              <a:t>-</a:t>
            </a:r>
            <a:r>
              <a:rPr lang="zh-CN" altLang="en-US" dirty="0" smtClean="0"/>
              <a:t>声明式</a:t>
            </a:r>
            <a:r>
              <a:rPr lang="zh-CN" altLang="en-US" b="1" dirty="0" smtClean="0"/>
              <a:t>事务管理配置</a:t>
            </a:r>
            <a:r>
              <a:rPr lang="en-US" altLang="zh-CN" b="1" dirty="0" smtClean="0"/>
              <a:t>-</a:t>
            </a:r>
            <a:r>
              <a:rPr lang="en-US" altLang="zh-CN" b="1" dirty="0" err="1" smtClean="0"/>
              <a:t>aop</a:t>
            </a:r>
            <a:r>
              <a:rPr lang="zh-CN" altLang="en-US" b="1" dirty="0" smtClean="0"/>
              <a:t>事务拦截</a:t>
            </a:r>
          </a:p>
          <a:p>
            <a:pPr fontAlgn="auto">
              <a:spcAft>
                <a:spcPts val="0"/>
              </a:spcAft>
              <a:buFont typeface="Wingdings 2"/>
              <a:buChar char="ß"/>
              <a:defRPr/>
            </a:pPr>
            <a:endParaRPr lang="zh-CN" altLang="en-US" dirty="0"/>
          </a:p>
        </p:txBody>
      </p:sp>
      <p:pic>
        <p:nvPicPr>
          <p:cNvPr id="142337" name="Picture 1" descr="C:\Documents and Settings\Administrator\Application Data\Tencent\Users\41272399\QQ\WinTemp\RichOle\_[$QL({C)L26IIYKNN]@`@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7188" y="2057400"/>
            <a:ext cx="8029575"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2338" name="Picture 2" descr="C:\Documents and Settings\Administrator\Application Data\Tencent\Users\41272399\QQ\WinTemp\RichOle\W1]RF7{(3])[T$}%_L3$3TH.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42938" y="3214688"/>
            <a:ext cx="8867775" cy="320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61657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2337"/>
                                        </p:tgtEl>
                                        <p:attrNameLst>
                                          <p:attrName>style.visibility</p:attrName>
                                        </p:attrNameLst>
                                      </p:cBhvr>
                                      <p:to>
                                        <p:strVal val="visible"/>
                                      </p:to>
                                    </p:set>
                                    <p:anim calcmode="lin" valueType="num">
                                      <p:cBhvr additive="base">
                                        <p:cTn id="7" dur="500" fill="hold"/>
                                        <p:tgtEl>
                                          <p:spTgt spid="142337"/>
                                        </p:tgtEl>
                                        <p:attrNameLst>
                                          <p:attrName>ppt_x</p:attrName>
                                        </p:attrNameLst>
                                      </p:cBhvr>
                                      <p:tavLst>
                                        <p:tav tm="0">
                                          <p:val>
                                            <p:strVal val="#ppt_x"/>
                                          </p:val>
                                        </p:tav>
                                        <p:tav tm="100000">
                                          <p:val>
                                            <p:strVal val="#ppt_x"/>
                                          </p:val>
                                        </p:tav>
                                      </p:tavLst>
                                    </p:anim>
                                    <p:anim calcmode="lin" valueType="num">
                                      <p:cBhvr additive="base">
                                        <p:cTn id="8" dur="500" fill="hold"/>
                                        <p:tgtEl>
                                          <p:spTgt spid="1423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142338"/>
                                        </p:tgtEl>
                                        <p:attrNameLst>
                                          <p:attrName>style.visibility</p:attrName>
                                        </p:attrNameLst>
                                      </p:cBhvr>
                                      <p:to>
                                        <p:strVal val="visible"/>
                                      </p:to>
                                    </p:set>
                                    <p:animEffect transition="in" filter="wedge">
                                      <p:cBhvr>
                                        <p:cTn id="13" dur="20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8067" name="内容占位符 2"/>
          <p:cNvSpPr>
            <a:spLocks noGrp="1"/>
          </p:cNvSpPr>
          <p:nvPr>
            <p:ph idx="1"/>
          </p:nvPr>
        </p:nvSpPr>
        <p:spPr>
          <a:xfrm>
            <a:off x="428625" y="1428750"/>
            <a:ext cx="8229600" cy="604838"/>
          </a:xfrm>
        </p:spPr>
        <p:txBody>
          <a:bodyPr/>
          <a:lstStyle/>
          <a:p>
            <a:r>
              <a:rPr lang="zh-CN" altLang="en-US" smtClean="0"/>
              <a:t>事务管理</a:t>
            </a:r>
            <a:r>
              <a:rPr lang="en-US" altLang="zh-CN" smtClean="0"/>
              <a:t>-</a:t>
            </a:r>
            <a:r>
              <a:rPr lang="zh-CN" altLang="en-US" smtClean="0"/>
              <a:t>声明式</a:t>
            </a:r>
            <a:r>
              <a:rPr lang="zh-CN" altLang="en-US" b="1" smtClean="0"/>
              <a:t>事务管理的组件实现类</a:t>
            </a:r>
          </a:p>
          <a:p>
            <a:endParaRPr lang="zh-CN" altLang="en-US" smtClean="0"/>
          </a:p>
        </p:txBody>
      </p:sp>
      <p:pic>
        <p:nvPicPr>
          <p:cNvPr id="88068" name="Picture 1" descr="C:\Documents and Settings\Administrator\Application Data\Tencent\Users\41272399\QQ\WinTemp\RichOle\SX999E{2DKZ`M)99OS2D%NB.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2571750"/>
            <a:ext cx="7991475" cy="377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28670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9091" name="内容占位符 2"/>
          <p:cNvSpPr>
            <a:spLocks noGrp="1"/>
          </p:cNvSpPr>
          <p:nvPr>
            <p:ph idx="1"/>
          </p:nvPr>
        </p:nvSpPr>
        <p:spPr>
          <a:xfrm>
            <a:off x="428625" y="1285875"/>
            <a:ext cx="8229600" cy="604838"/>
          </a:xfrm>
        </p:spPr>
        <p:txBody>
          <a:bodyPr/>
          <a:lstStyle/>
          <a:p>
            <a:r>
              <a:rPr lang="zh-CN" altLang="en-US" smtClean="0"/>
              <a:t>事务管理</a:t>
            </a:r>
            <a:r>
              <a:rPr lang="en-US" altLang="zh-CN" smtClean="0"/>
              <a:t>-</a:t>
            </a:r>
            <a:r>
              <a:rPr lang="zh-CN" altLang="en-US" smtClean="0"/>
              <a:t>声明式</a:t>
            </a:r>
            <a:r>
              <a:rPr lang="zh-CN" altLang="en-US" b="1" smtClean="0"/>
              <a:t>事务组件的执行</a:t>
            </a:r>
          </a:p>
          <a:p>
            <a:endParaRPr lang="zh-CN" altLang="en-US" smtClean="0"/>
          </a:p>
        </p:txBody>
      </p:sp>
      <p:pic>
        <p:nvPicPr>
          <p:cNvPr id="151558" name="Picture 6" descr="C:\Documents and Settings\Administrator\Application Data\Tencent\Users\41272399\QQ\WinTemp\RichOle\H37GLC~EP09NU[BJCI~PYOH.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0063" y="1928813"/>
            <a:ext cx="755332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59" name="Picture 7" descr="C:\Documents and Settings\Administrator\Application Data\Tencent\Users\41272399\QQ\WinTemp\RichOle\IF$4]GZ_0)AUJ)(3DB_S5`4.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000125" y="2928938"/>
            <a:ext cx="5810250" cy="367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08712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1558"/>
                                        </p:tgtEl>
                                        <p:attrNameLst>
                                          <p:attrName>style.visibility</p:attrName>
                                        </p:attrNameLst>
                                      </p:cBhvr>
                                      <p:to>
                                        <p:strVal val="visible"/>
                                      </p:to>
                                    </p:set>
                                    <p:anim calcmode="lin" valueType="num">
                                      <p:cBhvr additive="base">
                                        <p:cTn id="7" dur="500" fill="hold"/>
                                        <p:tgtEl>
                                          <p:spTgt spid="151558"/>
                                        </p:tgtEl>
                                        <p:attrNameLst>
                                          <p:attrName>ppt_x</p:attrName>
                                        </p:attrNameLst>
                                      </p:cBhvr>
                                      <p:tavLst>
                                        <p:tav tm="0">
                                          <p:val>
                                            <p:strVal val="#ppt_x"/>
                                          </p:val>
                                        </p:tav>
                                        <p:tav tm="100000">
                                          <p:val>
                                            <p:strVal val="#ppt_x"/>
                                          </p:val>
                                        </p:tav>
                                      </p:tavLst>
                                    </p:anim>
                                    <p:anim calcmode="lin" valueType="num">
                                      <p:cBhvr additive="base">
                                        <p:cTn id="8" dur="500" fill="hold"/>
                                        <p:tgtEl>
                                          <p:spTgt spid="1515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51559"/>
                                        </p:tgtEl>
                                        <p:attrNameLst>
                                          <p:attrName>style.visibility</p:attrName>
                                        </p:attrNameLst>
                                      </p:cBhvr>
                                      <p:to>
                                        <p:strVal val="visible"/>
                                      </p:to>
                                    </p:set>
                                    <p:animEffect transition="in" filter="box(in)">
                                      <p:cBhvr>
                                        <p:cTn id="13" dur="500"/>
                                        <p:tgtEl>
                                          <p:spTgt spid="151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011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-java</a:t>
            </a:r>
            <a:r>
              <a:rPr lang="zh-CN" altLang="en-US" smtClean="0"/>
              <a:t>注解</a:t>
            </a:r>
            <a:r>
              <a:rPr lang="zh-CN" altLang="en-US" b="1" smtClean="0"/>
              <a:t>事务管理类实现</a:t>
            </a:r>
          </a:p>
          <a:p>
            <a:endParaRPr lang="zh-CN" altLang="en-US" smtClean="0"/>
          </a:p>
        </p:txBody>
      </p:sp>
      <p:pic>
        <p:nvPicPr>
          <p:cNvPr id="140289" name="Picture 1" descr="C:\Documents and Settings\Administrator\Application Data\Tencent\Users\41272399\QQ\WinTemp\RichOle\OXO~8OU2{3TXXF9O(]~@@PY.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4375" y="2428875"/>
            <a:ext cx="8201025"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0290" name="Picture 2" descr="C:\Documents and Settings\Administrator\Application Data\Tencent\Users\41272399\QQ\WinTemp\RichOle\PTL)7S1$$QZ7SWLHQ8DYAM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81125" y="4095750"/>
            <a:ext cx="7762875" cy="276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41037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0289"/>
                                        </p:tgtEl>
                                        <p:attrNameLst>
                                          <p:attrName>style.visibility</p:attrName>
                                        </p:attrNameLst>
                                      </p:cBhvr>
                                      <p:to>
                                        <p:strVal val="visible"/>
                                      </p:to>
                                    </p:set>
                                    <p:animEffect transition="in" filter="blinds(horizontal)">
                                      <p:cBhvr>
                                        <p:cTn id="7" dur="500"/>
                                        <p:tgtEl>
                                          <p:spTgt spid="140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40290"/>
                                        </p:tgtEl>
                                        <p:attrNameLst>
                                          <p:attrName>style.visibility</p:attrName>
                                        </p:attrNameLst>
                                      </p:cBhvr>
                                      <p:to>
                                        <p:strVal val="visible"/>
                                      </p:to>
                                    </p:set>
                                    <p:anim calcmode="lin" valueType="num">
                                      <p:cBhvr additive="base">
                                        <p:cTn id="12" dur="500" fill="hold"/>
                                        <p:tgtEl>
                                          <p:spTgt spid="140290"/>
                                        </p:tgtEl>
                                        <p:attrNameLst>
                                          <p:attrName>ppt_x</p:attrName>
                                        </p:attrNameLst>
                                      </p:cBhvr>
                                      <p:tavLst>
                                        <p:tav tm="0">
                                          <p:val>
                                            <p:strVal val="#ppt_x"/>
                                          </p:val>
                                        </p:tav>
                                        <p:tav tm="100000">
                                          <p:val>
                                            <p:strVal val="#ppt_x"/>
                                          </p:val>
                                        </p:tav>
                                      </p:tavLst>
                                    </p:anim>
                                    <p:anim calcmode="lin" valueType="num">
                                      <p:cBhvr additive="base">
                                        <p:cTn id="13" dur="500" fill="hold"/>
                                        <p:tgtEl>
                                          <p:spTgt spid="140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604838"/>
          </a:xfrm>
        </p:spPr>
        <p:txBody>
          <a:bodyPr rtlCol="0">
            <a:normAutofit fontScale="85000" lnSpcReduction="10000"/>
          </a:bodyPr>
          <a:lstStyle/>
          <a:p>
            <a:pPr fontAlgn="auto">
              <a:spcAft>
                <a:spcPts val="0"/>
              </a:spcAft>
              <a:buFont typeface="Wingdings 2"/>
              <a:buChar char="ß"/>
              <a:defRPr/>
            </a:pPr>
            <a:r>
              <a:rPr lang="zh-CN" altLang="en-US" dirty="0" smtClean="0"/>
              <a:t>事务管理</a:t>
            </a:r>
            <a:r>
              <a:rPr lang="en-US" altLang="zh-CN" dirty="0" smtClean="0"/>
              <a:t>-java</a:t>
            </a:r>
            <a:r>
              <a:rPr lang="zh-CN" altLang="en-US" dirty="0" smtClean="0"/>
              <a:t>注解</a:t>
            </a:r>
            <a:r>
              <a:rPr lang="zh-CN" altLang="en-US" b="1" dirty="0" smtClean="0"/>
              <a:t>事务管理类配置和事务方法执行</a:t>
            </a:r>
          </a:p>
          <a:p>
            <a:pPr fontAlgn="auto">
              <a:spcAft>
                <a:spcPts val="0"/>
              </a:spcAft>
              <a:buFont typeface="Wingdings 2"/>
              <a:buChar char="ß"/>
              <a:defRPr/>
            </a:pPr>
            <a:endParaRPr lang="zh-CN" altLang="en-US" dirty="0"/>
          </a:p>
        </p:txBody>
      </p:sp>
      <p:pic>
        <p:nvPicPr>
          <p:cNvPr id="150529" name="Picture 1" descr="C:\Documents and Settings\Administrator\Application Data\Tencent\Users\41272399\QQ\WinTemp\RichOle\%D6ZZYG@J1DLSISN@HDPZ2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 y="2357438"/>
            <a:ext cx="8763000"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0" name="Picture 2" descr="C:\Documents and Settings\Administrator\Application Data\Tencent\Users\41272399\QQ\WinTemp\RichOle\CJ{D)NI~24EZR(ZNMPBFEEE.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1500" y="3143250"/>
            <a:ext cx="7858125"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1" name="Picture 3" descr="C:\Documents and Settings\Administrator\Application Data\Tencent\Users\41272399\QQ\WinTemp\RichOle\7`$ZCGLU9OJ5NUW]GV(7G37.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000125" y="3429000"/>
            <a:ext cx="7048500" cy="1714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2917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529"/>
                                        </p:tgtEl>
                                        <p:attrNameLst>
                                          <p:attrName>style.visibility</p:attrName>
                                        </p:attrNameLst>
                                      </p:cBhvr>
                                      <p:to>
                                        <p:strVal val="visible"/>
                                      </p:to>
                                    </p:set>
                                    <p:anim calcmode="lin" valueType="num">
                                      <p:cBhvr additive="base">
                                        <p:cTn id="7" dur="500" fill="hold"/>
                                        <p:tgtEl>
                                          <p:spTgt spid="150529"/>
                                        </p:tgtEl>
                                        <p:attrNameLst>
                                          <p:attrName>ppt_x</p:attrName>
                                        </p:attrNameLst>
                                      </p:cBhvr>
                                      <p:tavLst>
                                        <p:tav tm="0">
                                          <p:val>
                                            <p:strVal val="#ppt_x"/>
                                          </p:val>
                                        </p:tav>
                                        <p:tav tm="100000">
                                          <p:val>
                                            <p:strVal val="#ppt_x"/>
                                          </p:val>
                                        </p:tav>
                                      </p:tavLst>
                                    </p:anim>
                                    <p:anim calcmode="lin" valueType="num">
                                      <p:cBhvr additive="base">
                                        <p:cTn id="8" dur="500" fill="hold"/>
                                        <p:tgtEl>
                                          <p:spTgt spid="1505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150530"/>
                                        </p:tgtEl>
                                        <p:attrNameLst>
                                          <p:attrName>style.visibility</p:attrName>
                                        </p:attrNameLst>
                                      </p:cBhvr>
                                      <p:to>
                                        <p:strVal val="visible"/>
                                      </p:to>
                                    </p:set>
                                    <p:animEffect transition="in" filter="diamond(in)">
                                      <p:cBhvr>
                                        <p:cTn id="13" dur="2000"/>
                                        <p:tgtEl>
                                          <p:spTgt spid="1505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0" presetClass="entr" presetSubtype="0" fill="hold" nodeType="clickEffect">
                                  <p:stCondLst>
                                    <p:cond delay="0"/>
                                  </p:stCondLst>
                                  <p:childTnLst>
                                    <p:set>
                                      <p:cBhvr>
                                        <p:cTn id="17" dur="1" fill="hold">
                                          <p:stCondLst>
                                            <p:cond delay="0"/>
                                          </p:stCondLst>
                                        </p:cTn>
                                        <p:tgtEl>
                                          <p:spTgt spid="150531"/>
                                        </p:tgtEl>
                                        <p:attrNameLst>
                                          <p:attrName>style.visibility</p:attrName>
                                        </p:attrNameLst>
                                      </p:cBhvr>
                                      <p:to>
                                        <p:strVal val="visible"/>
                                      </p:to>
                                    </p:set>
                                    <p:animEffect transition="in" filter="wedge">
                                      <p:cBhvr>
                                        <p:cTn id="18" dur="2000"/>
                                        <p:tgtEl>
                                          <p:spTgt spid="150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2163"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smtClean="0"/>
              <a:t>事务嵌套处理</a:t>
            </a:r>
            <a:endParaRPr lang="zh-CN" altLang="en-US" b="1" smtClean="0"/>
          </a:p>
          <a:p>
            <a:endParaRPr lang="zh-CN" altLang="en-US" smtClean="0"/>
          </a:p>
        </p:txBody>
      </p:sp>
      <p:sp>
        <p:nvSpPr>
          <p:cNvPr id="92164" name="矩形 6"/>
          <p:cNvSpPr>
            <a:spLocks noChangeArrowheads="1"/>
          </p:cNvSpPr>
          <p:nvPr/>
        </p:nvSpPr>
        <p:spPr bwMode="auto">
          <a:xfrm>
            <a:off x="500063" y="2274888"/>
            <a:ext cx="8072437"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对于同一个的事务中包含的事务定义为事务嵌套，事务所包含的子事务通过子事务计数器来管理，增加一个子事务时计数器加</a:t>
            </a:r>
            <a:r>
              <a:rPr lang="en-US" altLang="zh-CN">
                <a:latin typeface="Franklin Gothic Book" pitchFamily="34" charset="0"/>
                <a:ea typeface="黑体" pitchFamily="2" charset="-122"/>
              </a:rPr>
              <a:t>1</a:t>
            </a:r>
            <a:r>
              <a:rPr lang="zh-CN" altLang="en-US">
                <a:latin typeface="Franklin Gothic Book" pitchFamily="34" charset="0"/>
                <a:ea typeface="黑体" pitchFamily="2" charset="-122"/>
              </a:rPr>
              <a:t>，提交一个子事务时计数器减一，当计数器为零时提交所有事务，只要事务执行过程中有</a:t>
            </a:r>
            <a:r>
              <a:rPr lang="en-US" altLang="zh-CN">
                <a:latin typeface="Franklin Gothic Book" pitchFamily="34" charset="0"/>
                <a:ea typeface="黑体" pitchFamily="2" charset="-122"/>
              </a:rPr>
              <a:t>rollback</a:t>
            </a:r>
            <a:r>
              <a:rPr lang="zh-CN" altLang="en-US">
                <a:latin typeface="Franklin Gothic Book" pitchFamily="34" charset="0"/>
                <a:ea typeface="黑体" pitchFamily="2" charset="-122"/>
              </a:rPr>
              <a:t>的情况则回滚全部子事务。事务的嵌套具有一下</a:t>
            </a:r>
            <a:r>
              <a:rPr lang="en-US" altLang="zh-CN">
                <a:latin typeface="Franklin Gothic Book" pitchFamily="34" charset="0"/>
                <a:ea typeface="黑体" pitchFamily="2" charset="-122"/>
              </a:rPr>
              <a:t>16</a:t>
            </a:r>
            <a:r>
              <a:rPr lang="zh-CN" altLang="en-US">
                <a:latin typeface="Franklin Gothic Book" pitchFamily="34" charset="0"/>
                <a:ea typeface="黑体" pitchFamily="2" charset="-122"/>
              </a:rPr>
              <a:t>种组合，每种组合对全局事务的影响见表：</a:t>
            </a:r>
          </a:p>
        </p:txBody>
      </p:sp>
      <p:graphicFrame>
        <p:nvGraphicFramePr>
          <p:cNvPr id="8" name="表格 7"/>
          <p:cNvGraphicFramePr>
            <a:graphicFrameLocks noGrp="1"/>
          </p:cNvGraphicFramePr>
          <p:nvPr/>
        </p:nvGraphicFramePr>
        <p:xfrm>
          <a:off x="1214438" y="3571875"/>
          <a:ext cx="7286624" cy="3286124"/>
        </p:xfrm>
        <a:graphic>
          <a:graphicData uri="http://schemas.openxmlformats.org/drawingml/2006/table">
            <a:tbl>
              <a:tblPr/>
              <a:tblGrid>
                <a:gridCol w="1147323"/>
                <a:gridCol w="1330819"/>
                <a:gridCol w="1418496"/>
                <a:gridCol w="1418496"/>
                <a:gridCol w="1243141"/>
                <a:gridCol w="728349"/>
              </a:tblGrid>
              <a:tr h="190632">
                <a:tc>
                  <a:txBody>
                    <a:bodyPr/>
                    <a:lstStyle/>
                    <a:p>
                      <a:pPr algn="just">
                        <a:spcAft>
                          <a:spcPts val="0"/>
                        </a:spcAft>
                      </a:pPr>
                      <a:endParaRPr lang="en-US"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gridSpan="5">
                  <a:txBody>
                    <a:bodyPr/>
                    <a:lstStyle/>
                    <a:p>
                      <a:pPr algn="ctr">
                        <a:spcAft>
                          <a:spcPts val="0"/>
                        </a:spcAft>
                      </a:pPr>
                      <a:r>
                        <a:rPr lang="zh-CN" sz="900" b="1" kern="100">
                          <a:solidFill>
                            <a:srgbClr val="FFFFFF"/>
                          </a:solidFill>
                          <a:latin typeface="Times New Roman"/>
                          <a:ea typeface="宋体"/>
                          <a:cs typeface="Times New Roman"/>
                        </a:rPr>
                        <a:t>内部事务类型</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35729">
                <a:tc>
                  <a:txBody>
                    <a:bodyPr/>
                    <a:lstStyle/>
                    <a:p>
                      <a:pPr algn="ctr">
                        <a:spcAft>
                          <a:spcPts val="0"/>
                        </a:spcAft>
                      </a:pPr>
                      <a:r>
                        <a:rPr lang="zh-CN" sz="900" b="1" kern="100">
                          <a:latin typeface="Times New Roman"/>
                          <a:ea typeface="宋体"/>
                          <a:cs typeface="Times New Roman"/>
                        </a:rPr>
                        <a:t>外部声明事</a:t>
                      </a:r>
                      <a:endParaRPr lang="zh-CN" sz="900" kern="100">
                        <a:latin typeface="Times New Roman"/>
                        <a:ea typeface="宋体"/>
                        <a:cs typeface="Times New Roman"/>
                      </a:endParaRPr>
                    </a:p>
                    <a:p>
                      <a:pPr algn="ctr">
                        <a:spcAft>
                          <a:spcPts val="0"/>
                        </a:spcAft>
                      </a:pPr>
                      <a:r>
                        <a:rPr lang="zh-CN" sz="900" b="1" kern="100">
                          <a:latin typeface="Times New Roman"/>
                          <a:ea typeface="宋体"/>
                          <a:cs typeface="Times New Roman"/>
                        </a:rPr>
                        <a:t>务类型</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800" b="1" kern="0">
                          <a:solidFill>
                            <a:srgbClr val="FFFFFF"/>
                          </a:solidFill>
                          <a:latin typeface="Courier New"/>
                          <a:ea typeface="宋体"/>
                          <a:cs typeface="Times New Roman"/>
                        </a:rPr>
                        <a:t>NEW_TRANSACTION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REQUIRED_TRANSACTION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MAYBE_TRANSACTION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NO_TRANSACTION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RW_TRANSACTION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r>
              <a:tr h="653594">
                <a:tc>
                  <a:txBody>
                    <a:bodyPr/>
                    <a:lstStyle/>
                    <a:p>
                      <a:pPr algn="l">
                        <a:spcAft>
                          <a:spcPts val="0"/>
                        </a:spcAft>
                      </a:pPr>
                      <a:r>
                        <a:rPr lang="en-US" sz="800" b="1" kern="0">
                          <a:solidFill>
                            <a:srgbClr val="0000FF"/>
                          </a:solidFill>
                          <a:latin typeface="Courier New"/>
                          <a:ea typeface="宋体"/>
                          <a:cs typeface="Times New Roman"/>
                        </a:rPr>
                        <a:t>NEW_TRANSACTION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a:latin typeface="Times New Roman"/>
                          <a:ea typeface="宋体"/>
                          <a:cs typeface="Times New Roman"/>
                        </a:rPr>
                        <a:t>屏蔽外部声明的事务，程序中开启一个新事务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3594">
                <a:tc>
                  <a:txBody>
                    <a:bodyPr/>
                    <a:lstStyle/>
                    <a:p>
                      <a:pPr algn="l">
                        <a:spcAft>
                          <a:spcPts val="0"/>
                        </a:spcAft>
                      </a:pPr>
                      <a:r>
                        <a:rPr lang="en-US" sz="800" b="1" kern="0">
                          <a:solidFill>
                            <a:srgbClr val="0000FF"/>
                          </a:solidFill>
                          <a:latin typeface="Courier New"/>
                          <a:ea typeface="宋体"/>
                          <a:cs typeface="Times New Roman"/>
                        </a:rPr>
                        <a:t>REQUIRED_TRANSACTION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dirty="0">
                          <a:latin typeface="Times New Roman"/>
                          <a:ea typeface="宋体"/>
                          <a:cs typeface="Times New Roman"/>
                        </a:rPr>
                        <a:t>屏蔽外部声明的事务，程序中开启一个新事务</a:t>
                      </a:r>
                      <a:endParaRPr lang="zh-CN"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485">
                <a:tc>
                  <a:txBody>
                    <a:bodyPr/>
                    <a:lstStyle/>
                    <a:p>
                      <a:pPr algn="l">
                        <a:spcAft>
                          <a:spcPts val="0"/>
                        </a:spcAft>
                      </a:pPr>
                      <a:r>
                        <a:rPr lang="en-US" sz="800" b="1" kern="0">
                          <a:solidFill>
                            <a:srgbClr val="0000FF"/>
                          </a:solidFill>
                          <a:latin typeface="Courier New"/>
                          <a:ea typeface="宋体"/>
                          <a:cs typeface="Times New Roman"/>
                        </a:rPr>
                        <a:t>MAYBE_TRANSACTION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496">
                <a:tc>
                  <a:txBody>
                    <a:bodyPr/>
                    <a:lstStyle/>
                    <a:p>
                      <a:pPr algn="just">
                        <a:spcAft>
                          <a:spcPts val="0"/>
                        </a:spcAft>
                      </a:pPr>
                      <a:r>
                        <a:rPr lang="en-US" sz="800" b="1" kern="0">
                          <a:solidFill>
                            <a:srgbClr val="0000FF"/>
                          </a:solidFill>
                          <a:latin typeface="Courier New"/>
                          <a:ea typeface="宋体"/>
                          <a:cs typeface="Times New Roman"/>
                        </a:rPr>
                        <a:t>NO_TRANSACTION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3594">
                <a:tc>
                  <a:txBody>
                    <a:bodyPr/>
                    <a:lstStyle/>
                    <a:p>
                      <a:pPr algn="just">
                        <a:spcAft>
                          <a:spcPts val="0"/>
                        </a:spcAft>
                      </a:pPr>
                      <a:r>
                        <a:rPr lang="en-US" sz="800" b="1" kern="0">
                          <a:solidFill>
                            <a:srgbClr val="0000FF"/>
                          </a:solidFill>
                          <a:latin typeface="Courier New"/>
                          <a:ea typeface="宋体"/>
                          <a:cs typeface="Times New Roman"/>
                        </a:rPr>
                        <a:t>RW_TRANSACTION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a:latin typeface="Times New Roman"/>
                          <a:ea typeface="宋体"/>
                          <a:cs typeface="Times New Roman"/>
                        </a:rPr>
                        <a:t>屏蔽外部声明的事务，程序中开启一个</a:t>
                      </a:r>
                      <a:r>
                        <a:rPr lang="en-US" sz="800" b="1" kern="0">
                          <a:latin typeface="Courier New"/>
                          <a:ea typeface="宋体"/>
                          <a:cs typeface="Times New Roman"/>
                        </a:rPr>
                        <a:t>NEW_TRANSACTION</a:t>
                      </a:r>
                      <a:r>
                        <a:rPr lang="zh-CN" sz="700" kern="100">
                          <a:latin typeface="Times New Roman"/>
                          <a:ea typeface="宋体"/>
                          <a:cs typeface="Times New Roman"/>
                        </a:rPr>
                        <a:t>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使用外部的</a:t>
                      </a:r>
                      <a:endParaRPr lang="zh-CN" sz="900" kern="100">
                        <a:latin typeface="Times New Roman"/>
                        <a:ea typeface="宋体"/>
                        <a:cs typeface="Times New Roman"/>
                      </a:endParaRPr>
                    </a:p>
                    <a:p>
                      <a:pPr algn="just">
                        <a:spcAft>
                          <a:spcPts val="0"/>
                        </a:spcAft>
                      </a:pPr>
                      <a:r>
                        <a:rPr lang="en-US" sz="800" b="1" kern="0">
                          <a:solidFill>
                            <a:srgbClr val="0000FF"/>
                          </a:solidFill>
                          <a:latin typeface="Courier New"/>
                          <a:ea typeface="宋体"/>
                          <a:cs typeface="Times New Roman"/>
                        </a:rPr>
                        <a:t>RW_TRANSACTION</a:t>
                      </a:r>
                      <a:r>
                        <a:rPr lang="zh-CN" sz="800" b="1" kern="0">
                          <a:solidFill>
                            <a:srgbClr val="0000FF"/>
                          </a:solidFill>
                          <a:latin typeface="Courier New"/>
                          <a:ea typeface="宋体"/>
                          <a:cs typeface="Courier New"/>
                        </a:rPr>
                        <a:t>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dirty="0">
                          <a:latin typeface="Times New Roman"/>
                          <a:ea typeface="宋体"/>
                          <a:cs typeface="Times New Roman"/>
                        </a:rPr>
                        <a:t>使用外部的事务类型</a:t>
                      </a:r>
                      <a:endParaRPr lang="zh-CN"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178358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-Persistent</a:t>
            </a:r>
            <a:r>
              <a:rPr lang="zh-CN" altLang="en-US" dirty="0" smtClean="0"/>
              <a:t>事务管理</a:t>
            </a:r>
            <a:r>
              <a:rPr lang="en-US" altLang="zh-CN" dirty="0" smtClean="0"/>
              <a:t>-</a:t>
            </a:r>
            <a:r>
              <a:rPr lang="zh-CN" altLang="en-US" dirty="0" smtClean="0"/>
              <a:t>事务嵌套举例</a:t>
            </a:r>
            <a:r>
              <a:rPr lang="zh-CN" altLang="en-US" b="1" dirty="0" smtClean="0"/>
              <a:t/>
            </a:r>
            <a:br>
              <a:rPr lang="zh-CN" altLang="en-US" b="1" dirty="0" smtClean="0"/>
            </a:br>
            <a:endParaRPr lang="zh-CN" altLang="en-US" dirty="0"/>
          </a:p>
        </p:txBody>
      </p:sp>
      <p:pic>
        <p:nvPicPr>
          <p:cNvPr id="93187" name="Picture 1" descr="C:\Documents and Settings\Administrator\Application Data\Tencent\Users\122054810\QQ\WinTemp\RichOle\J`_B@IL@Y[3YLFSDK~XE_R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1285875"/>
            <a:ext cx="8077200" cy="563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108824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4" name="内容占位符 2"/>
          <p:cNvSpPr>
            <a:spLocks noGrp="1"/>
          </p:cNvSpPr>
          <p:nvPr>
            <p:ph idx="1"/>
          </p:nvPr>
        </p:nvSpPr>
        <p:spPr>
          <a:xfrm>
            <a:off x="455613" y="1341438"/>
            <a:ext cx="8229600" cy="603250"/>
          </a:xfrm>
        </p:spPr>
        <p:txBody>
          <a:bodyPr rtlCol="0">
            <a:normAutofit fontScale="85000" lnSpcReduction="10000"/>
          </a:bodyPr>
          <a:lstStyle/>
          <a:p>
            <a:pPr fontAlgn="auto">
              <a:spcAft>
                <a:spcPts val="0"/>
              </a:spcAft>
              <a:buFont typeface="Wingdings 2"/>
              <a:buChar char="ß"/>
              <a:defRPr/>
            </a:pPr>
            <a:r>
              <a:rPr lang="zh-CN" altLang="en-US" dirty="0" smtClean="0"/>
              <a:t>事务管理</a:t>
            </a:r>
            <a:r>
              <a:rPr lang="en-US" altLang="zh-CN" dirty="0" smtClean="0"/>
              <a:t>-</a:t>
            </a:r>
            <a:r>
              <a:rPr lang="zh-CN" altLang="en-US" dirty="0" smtClean="0"/>
              <a:t>事务泄露的防止和处理（适合于</a:t>
            </a:r>
            <a:r>
              <a:rPr lang="en-US" altLang="zh-CN" dirty="0" smtClean="0"/>
              <a:t>web</a:t>
            </a:r>
            <a:r>
              <a:rPr lang="zh-CN" altLang="en-US" dirty="0" smtClean="0"/>
              <a:t>应用）</a:t>
            </a:r>
            <a:endParaRPr lang="zh-CN" altLang="en-US" b="1" dirty="0" smtClean="0"/>
          </a:p>
          <a:p>
            <a:pPr fontAlgn="auto">
              <a:spcAft>
                <a:spcPts val="0"/>
              </a:spcAft>
              <a:buFont typeface="Wingdings 2"/>
              <a:buChar char="ß"/>
              <a:defRPr/>
            </a:pPr>
            <a:endParaRPr lang="zh-CN" altLang="en-US" dirty="0"/>
          </a:p>
        </p:txBody>
      </p:sp>
      <p:sp>
        <p:nvSpPr>
          <p:cNvPr id="3" name="TextBox 2"/>
          <p:cNvSpPr txBox="1"/>
          <p:nvPr/>
        </p:nvSpPr>
        <p:spPr>
          <a:xfrm>
            <a:off x="504825" y="1916113"/>
            <a:ext cx="3705225" cy="923925"/>
          </a:xfrm>
          <a:prstGeom prst="rect">
            <a:avLst/>
          </a:prstGeom>
          <a:noFill/>
        </p:spPr>
        <p:txBody>
          <a:bodyPr wrap="none">
            <a:spAutoFit/>
          </a:bodyPr>
          <a:lstStyle/>
          <a:p>
            <a:pPr marL="285750" indent="-285750" fontAlgn="auto">
              <a:spcBef>
                <a:spcPts val="0"/>
              </a:spcBef>
              <a:spcAft>
                <a:spcPts val="0"/>
              </a:spcAft>
              <a:buFont typeface="Wingdings" pitchFamily="2" charset="2"/>
              <a:buChar char="Ø"/>
              <a:defRPr/>
            </a:pPr>
            <a:r>
              <a:rPr lang="zh-CN" altLang="en-US" dirty="0">
                <a:latin typeface="+mn-lt"/>
                <a:ea typeface="+mn-ea"/>
              </a:rPr>
              <a:t>严格确保正确的事务操作流程：</a:t>
            </a:r>
            <a:endParaRPr lang="en-US" altLang="zh-CN" dirty="0">
              <a:latin typeface="+mn-lt"/>
              <a:ea typeface="+mn-ea"/>
            </a:endParaRPr>
          </a:p>
          <a:p>
            <a:pPr fontAlgn="auto">
              <a:spcBef>
                <a:spcPts val="0"/>
              </a:spcBef>
              <a:spcAft>
                <a:spcPts val="0"/>
              </a:spcAft>
              <a:defRPr/>
            </a:pPr>
            <a:r>
              <a:rPr lang="en-US" altLang="zh-CN" dirty="0">
                <a:latin typeface="+mn-lt"/>
                <a:ea typeface="+mn-ea"/>
              </a:rPr>
              <a:t>	</a:t>
            </a:r>
            <a:r>
              <a:rPr lang="zh-CN" altLang="en-US" dirty="0">
                <a:solidFill>
                  <a:srgbClr val="FF0000"/>
                </a:solidFill>
                <a:latin typeface="+mn-lt"/>
                <a:ea typeface="+mn-ea"/>
              </a:rPr>
              <a:t>事务开启</a:t>
            </a:r>
            <a:r>
              <a:rPr lang="en-US" altLang="zh-CN" dirty="0">
                <a:solidFill>
                  <a:srgbClr val="FF0000"/>
                </a:solidFill>
                <a:latin typeface="+mn-lt"/>
                <a:ea typeface="+mn-ea"/>
              </a:rPr>
              <a:t>------》</a:t>
            </a:r>
            <a:r>
              <a:rPr lang="zh-CN" altLang="en-US" dirty="0">
                <a:solidFill>
                  <a:srgbClr val="FF0000"/>
                </a:solidFill>
                <a:latin typeface="+mn-lt"/>
                <a:ea typeface="+mn-ea"/>
              </a:rPr>
              <a:t>事务提交</a:t>
            </a:r>
            <a:endParaRPr lang="en-US" altLang="zh-CN" dirty="0">
              <a:solidFill>
                <a:srgbClr val="FF0000"/>
              </a:solidFill>
              <a:latin typeface="+mn-lt"/>
              <a:ea typeface="+mn-ea"/>
            </a:endParaRPr>
          </a:p>
          <a:p>
            <a:pPr fontAlgn="auto">
              <a:spcBef>
                <a:spcPts val="0"/>
              </a:spcBef>
              <a:spcAft>
                <a:spcPts val="0"/>
              </a:spcAft>
              <a:defRPr/>
            </a:pPr>
            <a:r>
              <a:rPr lang="en-US" altLang="zh-CN" dirty="0">
                <a:solidFill>
                  <a:srgbClr val="FF0000"/>
                </a:solidFill>
                <a:latin typeface="+mn-lt"/>
                <a:ea typeface="+mn-ea"/>
              </a:rPr>
              <a:t>                                      》</a:t>
            </a:r>
            <a:r>
              <a:rPr lang="zh-CN" altLang="en-US" dirty="0">
                <a:solidFill>
                  <a:srgbClr val="FF0000"/>
                </a:solidFill>
                <a:latin typeface="+mn-lt"/>
                <a:ea typeface="+mn-ea"/>
              </a:rPr>
              <a:t>事务回滚</a:t>
            </a:r>
          </a:p>
        </p:txBody>
      </p:sp>
      <p:sp>
        <p:nvSpPr>
          <p:cNvPr id="94213" name="TextBox 5"/>
          <p:cNvSpPr txBox="1">
            <a:spLocks noChangeArrowheads="1"/>
          </p:cNvSpPr>
          <p:nvPr/>
        </p:nvSpPr>
        <p:spPr bwMode="auto">
          <a:xfrm>
            <a:off x="323850" y="2819400"/>
            <a:ext cx="8639175" cy="147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一旦出现事务泄露，可以在</a:t>
            </a:r>
            <a:r>
              <a:rPr lang="en-US" altLang="zh-CN"/>
              <a:t>web.xml</a:t>
            </a:r>
            <a:r>
              <a:rPr lang="zh-CN" altLang="en-US"/>
              <a:t>中配置事务泄露监听器来强制回滚泄露的事务</a:t>
            </a:r>
            <a:endParaRPr lang="en-US" altLang="zh-CN"/>
          </a:p>
          <a:p>
            <a:r>
              <a:rPr lang="zh-CN" altLang="en-US"/>
              <a:t>配置的方法如下（直接基于框架的系统）：</a:t>
            </a:r>
            <a:endParaRPr lang="en-US" altLang="zh-CN"/>
          </a:p>
          <a:p>
            <a:r>
              <a:rPr lang="en-US" altLang="zh-CN"/>
              <a:t>  &lt;listener&gt;</a:t>
            </a:r>
          </a:p>
          <a:p>
            <a:r>
              <a:rPr lang="en-US" altLang="zh-CN"/>
              <a:t>  &lt;listener-class&gt;com.frameworkset.listener. BSServletRequestListener&lt;/listener-class&gt;</a:t>
            </a:r>
          </a:p>
          <a:p>
            <a:r>
              <a:rPr lang="en-US" altLang="zh-CN"/>
              <a:t>  &lt;/listener&gt;</a:t>
            </a:r>
            <a:endParaRPr lang="zh-CN" altLang="en-US">
              <a:solidFill>
                <a:srgbClr val="FF0000"/>
              </a:solidFill>
            </a:endParaRPr>
          </a:p>
        </p:txBody>
      </p:sp>
      <p:sp>
        <p:nvSpPr>
          <p:cNvPr id="94214" name="TextBox 7"/>
          <p:cNvSpPr txBox="1">
            <a:spLocks noChangeArrowheads="1"/>
          </p:cNvSpPr>
          <p:nvPr/>
        </p:nvSpPr>
        <p:spPr bwMode="auto">
          <a:xfrm>
            <a:off x="323850" y="4295775"/>
            <a:ext cx="8361363"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一旦出现事务泄露，可以在</a:t>
            </a:r>
            <a:r>
              <a:rPr lang="en-US" altLang="zh-CN"/>
              <a:t>web.xml</a:t>
            </a:r>
            <a:r>
              <a:rPr lang="zh-CN" altLang="en-US"/>
              <a:t>中配置事务泄露监听器来强制回滚泄露的事务</a:t>
            </a:r>
            <a:endParaRPr lang="en-US" altLang="zh-CN"/>
          </a:p>
          <a:p>
            <a:r>
              <a:rPr lang="zh-CN" altLang="en-US"/>
              <a:t>配置的方法如下（直接基于系统管理的系统）：</a:t>
            </a:r>
            <a:endParaRPr lang="en-US" altLang="zh-CN"/>
          </a:p>
          <a:p>
            <a:r>
              <a:rPr lang="en-US" altLang="zh-CN"/>
              <a:t>  &lt;listener&gt;</a:t>
            </a:r>
          </a:p>
          <a:p>
            <a:r>
              <a:rPr lang="en-US" altLang="zh-CN"/>
              <a:t>&lt;listener-class&gt;com.frameworkset.filter.BSServletRequestListener&lt;/listener-class&gt;</a:t>
            </a:r>
          </a:p>
          <a:p>
            <a:r>
              <a:rPr lang="en-US" altLang="zh-CN"/>
              <a:t>  &lt;/listener&gt;</a:t>
            </a:r>
            <a:endParaRPr lang="zh-CN" altLang="en-US">
              <a:solidFill>
                <a:srgbClr val="FF0000"/>
              </a:solidFill>
            </a:endParaRPr>
          </a:p>
        </p:txBody>
      </p:sp>
      <p:sp>
        <p:nvSpPr>
          <p:cNvPr id="9" name="矩形 8"/>
          <p:cNvSpPr/>
          <p:nvPr/>
        </p:nvSpPr>
        <p:spPr>
          <a:xfrm>
            <a:off x="323528" y="6093296"/>
            <a:ext cx="6624736" cy="646331"/>
          </a:xfrm>
          <a:prstGeom prst="rect">
            <a:avLst/>
          </a:prstGeom>
        </p:spPr>
        <p:txBody>
          <a:bodyPr>
            <a:spAutoFit/>
          </a:bodyPr>
          <a:lstStyle/>
          <a:p>
            <a:pPr fontAlgn="auto">
              <a:spcBef>
                <a:spcPts val="0"/>
              </a:spcBef>
              <a:spcAft>
                <a:spcPts val="0"/>
              </a:spcAft>
              <a:defRPr/>
            </a:pPr>
            <a:r>
              <a:rPr lang="en-US" altLang="zh-CN" dirty="0">
                <a:solidFill>
                  <a:srgbClr val="2A00FF"/>
                </a:solidFill>
                <a:highlight>
                  <a:srgbClr val="E8F2FE"/>
                </a:highlight>
                <a:latin typeface="Courier New"/>
                <a:ea typeface="+mn-ea"/>
              </a:rPr>
              <a:t>A DB transaction leaked in Page ["</a:t>
            </a:r>
            <a:r>
              <a:rPr lang="en-US" altLang="zh-CN" dirty="0">
                <a:solidFill>
                  <a:srgbClr val="000000"/>
                </a:solidFill>
                <a:highlight>
                  <a:srgbClr val="E8F2FE"/>
                </a:highlight>
                <a:latin typeface="Courier New"/>
                <a:ea typeface="+mn-ea"/>
              </a:rPr>
              <a:t>+ </a:t>
            </a:r>
            <a:r>
              <a:rPr lang="en-US" altLang="zh-CN" dirty="0" err="1">
                <a:solidFill>
                  <a:srgbClr val="000000"/>
                </a:solidFill>
                <a:highlight>
                  <a:srgbClr val="E8F2FE"/>
                </a:highlight>
                <a:latin typeface="Courier New"/>
                <a:ea typeface="+mn-ea"/>
              </a:rPr>
              <a:t>uri</a:t>
            </a:r>
            <a:r>
              <a:rPr lang="en-US" altLang="zh-CN" dirty="0">
                <a:solidFill>
                  <a:srgbClr val="000000"/>
                </a:solidFill>
                <a:highlight>
                  <a:srgbClr val="E8F2FE"/>
                </a:highlight>
                <a:latin typeface="Courier New"/>
                <a:ea typeface="+mn-ea"/>
              </a:rPr>
              <a:t> +</a:t>
            </a:r>
            <a:r>
              <a:rPr lang="en-US" altLang="zh-CN" dirty="0">
                <a:solidFill>
                  <a:srgbClr val="2A00FF"/>
                </a:solidFill>
                <a:highlight>
                  <a:srgbClr val="E8F2FE"/>
                </a:highlight>
                <a:latin typeface="Courier New"/>
                <a:ea typeface="+mn-ea"/>
              </a:rPr>
              <a:t>"] has been forcibly </a:t>
            </a:r>
            <a:r>
              <a:rPr lang="en-US" altLang="zh-CN" dirty="0" err="1">
                <a:solidFill>
                  <a:srgbClr val="2A00FF"/>
                </a:solidFill>
                <a:highlight>
                  <a:srgbClr val="E8F2FE"/>
                </a:highlight>
                <a:latin typeface="Courier New"/>
                <a:ea typeface="+mn-ea"/>
              </a:rPr>
              <a:t>destoried</a:t>
            </a:r>
            <a:r>
              <a:rPr lang="en-US" altLang="zh-CN" dirty="0">
                <a:solidFill>
                  <a:srgbClr val="2A00FF"/>
                </a:solidFill>
                <a:highlight>
                  <a:srgbClr val="E8F2FE"/>
                </a:highlight>
                <a:latin typeface="Courier New"/>
                <a:ea typeface="+mn-ea"/>
              </a:rPr>
              <a:t>. </a:t>
            </a:r>
            <a:endParaRPr lang="zh-CN" altLang="en-US" dirty="0">
              <a:latin typeface="+mn-lt"/>
              <a:ea typeface="+mn-ea"/>
            </a:endParaRPr>
          </a:p>
        </p:txBody>
      </p:sp>
      <p:sp>
        <p:nvSpPr>
          <p:cNvPr id="94216" name="TextBox 9"/>
          <p:cNvSpPr txBox="1">
            <a:spLocks noChangeArrowheads="1"/>
          </p:cNvSpPr>
          <p:nvPr/>
        </p:nvSpPr>
        <p:spPr bwMode="auto">
          <a:xfrm>
            <a:off x="504825" y="5876925"/>
            <a:ext cx="87487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监听器在回收事务时将在控制台上输出详细的日志信息（包含请求的页面</a:t>
            </a:r>
            <a:r>
              <a:rPr lang="en-US" altLang="zh-CN"/>
              <a:t>uri</a:t>
            </a:r>
            <a:r>
              <a:rPr lang="zh-CN" altLang="en-US"/>
              <a:t>信息）：</a:t>
            </a:r>
          </a:p>
        </p:txBody>
      </p:sp>
    </p:spTree>
    <p:extLst>
      <p:ext uri="{BB962C8B-B14F-4D97-AF65-F5344CB8AC3E}">
        <p14:creationId xmlns:p14="http://schemas.microsoft.com/office/powerpoint/2010/main" xmlns="" val="49740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p:txBody>
          <a:bodyPr rtlCol="0">
            <a:normAutofit fontScale="92500" lnSpcReduction="10000"/>
          </a:bodyPr>
          <a:lstStyle/>
          <a:p>
            <a:pPr fontAlgn="auto">
              <a:spcAft>
                <a:spcPts val="0"/>
              </a:spcAft>
              <a:buFont typeface="Wingdings" pitchFamily="2" charset="2"/>
              <a:buChar char="Ø"/>
              <a:defRPr/>
            </a:pPr>
            <a:r>
              <a:rPr lang="zh-CN" altLang="en-US" dirty="0" smtClean="0"/>
              <a:t>简介</a:t>
            </a:r>
            <a:endParaRPr lang="en-US" altLang="zh-CN" dirty="0" smtClean="0"/>
          </a:p>
          <a:p>
            <a:pPr fontAlgn="auto">
              <a:spcAft>
                <a:spcPts val="0"/>
              </a:spcAft>
              <a:buFont typeface="Wingdings" pitchFamily="2" charset="2"/>
              <a:buChar char="Ø"/>
              <a:defRPr/>
            </a:pPr>
            <a:r>
              <a:rPr lang="zh-CN" altLang="en-US" dirty="0" smtClean="0"/>
              <a:t>配置语法</a:t>
            </a:r>
            <a:endParaRPr lang="en-US" altLang="zh-CN" dirty="0" smtClean="0"/>
          </a:p>
          <a:p>
            <a:pPr fontAlgn="auto">
              <a:spcAft>
                <a:spcPts val="0"/>
              </a:spcAft>
              <a:buFont typeface="Wingdings" pitchFamily="2" charset="2"/>
              <a:buChar char="Ø"/>
              <a:defRPr/>
            </a:pPr>
            <a:r>
              <a:rPr lang="zh-CN" altLang="en-US" dirty="0" smtClean="0"/>
              <a:t>两个重要组件</a:t>
            </a:r>
            <a:endParaRPr lang="en-US" altLang="zh-CN" dirty="0" smtClean="0"/>
          </a:p>
          <a:p>
            <a:pPr fontAlgn="auto">
              <a:spcAft>
                <a:spcPts val="0"/>
              </a:spcAft>
              <a:buFont typeface="Wingdings" pitchFamily="2" charset="2"/>
              <a:buChar char="Ø"/>
              <a:defRPr/>
            </a:pPr>
            <a:r>
              <a:rPr lang="zh-CN" altLang="en-US" dirty="0" smtClean="0"/>
              <a:t>列表注入</a:t>
            </a:r>
            <a:endParaRPr lang="en-US" altLang="zh-CN" dirty="0" smtClean="0"/>
          </a:p>
          <a:p>
            <a:pPr fontAlgn="auto">
              <a:spcAft>
                <a:spcPts val="0"/>
              </a:spcAft>
              <a:buFont typeface="Wingdings" pitchFamily="2" charset="2"/>
              <a:buChar char="Ø"/>
              <a:defRPr/>
            </a:pPr>
            <a:r>
              <a:rPr lang="zh-CN" altLang="en-US" dirty="0" smtClean="0"/>
              <a:t>数组注入</a:t>
            </a:r>
            <a:endParaRPr lang="en-US" altLang="zh-CN" dirty="0" smtClean="0"/>
          </a:p>
          <a:p>
            <a:pPr fontAlgn="auto">
              <a:spcAft>
                <a:spcPts val="0"/>
              </a:spcAft>
              <a:buFont typeface="Wingdings" pitchFamily="2" charset="2"/>
              <a:buChar char="Ø"/>
              <a:defRPr/>
            </a:pPr>
            <a:r>
              <a:rPr lang="zh-CN" altLang="en-US" dirty="0" smtClean="0"/>
              <a:t>组件异步调用</a:t>
            </a:r>
            <a:endParaRPr lang="en-US" altLang="zh-CN" dirty="0" smtClean="0"/>
          </a:p>
          <a:p>
            <a:pPr fontAlgn="auto">
              <a:spcAft>
                <a:spcPts val="0"/>
              </a:spcAft>
              <a:buFont typeface="Wingdings" pitchFamily="2" charset="2"/>
              <a:buChar char="Ø"/>
              <a:defRPr/>
            </a:pPr>
            <a:r>
              <a:rPr lang="zh-CN" altLang="en-US" dirty="0" smtClean="0"/>
              <a:t>一些特殊机制</a:t>
            </a:r>
            <a:endParaRPr lang="en-US" altLang="zh-CN" dirty="0" smtClean="0"/>
          </a:p>
          <a:p>
            <a:pPr fontAlgn="auto">
              <a:spcAft>
                <a:spcPts val="0"/>
              </a:spcAft>
              <a:buFont typeface="Wingdings" pitchFamily="2" charset="2"/>
              <a:buChar char="Ø"/>
              <a:defRPr/>
            </a:pPr>
            <a:r>
              <a:rPr lang="en-US" dirty="0" err="1" smtClean="0"/>
              <a:t>Webservice</a:t>
            </a:r>
            <a:r>
              <a:rPr lang="zh-CN" altLang="en-US" dirty="0" smtClean="0"/>
              <a:t>功能的使用</a:t>
            </a:r>
            <a:endParaRPr lang="en-US" altLang="zh-CN" dirty="0" smtClean="0"/>
          </a:p>
          <a:p>
            <a:pPr fontAlgn="auto">
              <a:spcAft>
                <a:spcPts val="0"/>
              </a:spcAft>
              <a:buFont typeface="Wingdings" pitchFamily="2" charset="2"/>
              <a:buChar char="Ø"/>
              <a:defRPr/>
            </a:pPr>
            <a:r>
              <a:rPr lang="en-US" dirty="0" smtClean="0"/>
              <a:t>quartz</a:t>
            </a:r>
            <a:r>
              <a:rPr lang="zh-CN" altLang="en-US" dirty="0" smtClean="0"/>
              <a:t>任务调度使用</a:t>
            </a:r>
          </a:p>
          <a:p>
            <a:pPr fontAlgn="auto">
              <a:spcAft>
                <a:spcPts val="0"/>
              </a:spcAft>
              <a:buFont typeface="Wingdings" pitchFamily="2" charset="2"/>
              <a:buChar char="Ø"/>
              <a:defRPr/>
            </a:pPr>
            <a:endParaRPr lang="zh-CN" altLang="en-US" dirty="0" smtClean="0"/>
          </a:p>
          <a:p>
            <a:pPr fontAlgn="auto">
              <a:spcAft>
                <a:spcPts val="0"/>
              </a:spcAft>
              <a:buFont typeface="Wingdings" pitchFamily="2" charset="2"/>
              <a:buChar char="Ø"/>
              <a:defRPr/>
            </a:pPr>
            <a:endParaRPr lang="en-US" altLang="zh-CN" dirty="0" smtClean="0"/>
          </a:p>
          <a:p>
            <a:pPr fontAlgn="auto">
              <a:spcAft>
                <a:spcPts val="0"/>
              </a:spcAft>
              <a:buFont typeface="Wingdings" pitchFamily="2" charset="2"/>
              <a:buChar char="Ø"/>
              <a:defRPr/>
            </a:pPr>
            <a:endParaRPr lang="zh-CN" altLang="en-US" dirty="0"/>
          </a:p>
        </p:txBody>
      </p:sp>
    </p:spTree>
    <p:extLst>
      <p:ext uri="{BB962C8B-B14F-4D97-AF65-F5344CB8AC3E}">
        <p14:creationId xmlns:p14="http://schemas.microsoft.com/office/powerpoint/2010/main" xmlns="" val="10927474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523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smtClean="0"/>
              <a:t>事务泄露的防止和处理</a:t>
            </a:r>
            <a:endParaRPr lang="zh-CN" altLang="en-US" b="1" smtClean="0"/>
          </a:p>
          <a:p>
            <a:endParaRPr lang="zh-CN" altLang="en-US" smtClean="0"/>
          </a:p>
        </p:txBody>
      </p:sp>
      <p:sp>
        <p:nvSpPr>
          <p:cNvPr id="95236" name="TextBox 2"/>
          <p:cNvSpPr txBox="1">
            <a:spLocks noChangeArrowheads="1"/>
          </p:cNvSpPr>
          <p:nvPr/>
        </p:nvSpPr>
        <p:spPr bwMode="auto">
          <a:xfrm>
            <a:off x="971550" y="2205038"/>
            <a:ext cx="32432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285750" indent="-285750">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a:buFont typeface="Wingdings" pitchFamily="2" charset="2"/>
              <a:buChar char="Ø"/>
            </a:pPr>
            <a:r>
              <a:rPr lang="zh-CN" altLang="en-US">
                <a:solidFill>
                  <a:srgbClr val="FF0000"/>
                </a:solidFill>
              </a:rPr>
              <a:t>事务泄露检测地址规则配置</a:t>
            </a:r>
          </a:p>
        </p:txBody>
      </p:sp>
      <p:sp>
        <p:nvSpPr>
          <p:cNvPr id="95237" name="TextBox 7"/>
          <p:cNvSpPr txBox="1">
            <a:spLocks noChangeArrowheads="1"/>
          </p:cNvSpPr>
          <p:nvPr/>
        </p:nvSpPr>
        <p:spPr bwMode="auto">
          <a:xfrm>
            <a:off x="827088" y="2708275"/>
            <a:ext cx="7345362" cy="369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a:defRPr>
                <a:solidFill>
                  <a:schemeClr val="tx1"/>
                </a:solidFill>
                <a:latin typeface="Franklin Gothic Book" pitchFamily="34" charset="0"/>
                <a:ea typeface="黑体" pitchFamily="2" charset="-122"/>
              </a:defRPr>
            </a:lvl2pPr>
            <a:lvl3pPr>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可以在</a:t>
            </a:r>
            <a:r>
              <a:rPr lang="en-US" altLang="zh-CN"/>
              <a:t>manager-provider.xml</a:t>
            </a:r>
            <a:r>
              <a:rPr lang="zh-CN" altLang="en-US"/>
              <a:t>文件中配置：</a:t>
            </a:r>
            <a:endParaRPr lang="en-US" altLang="zh-CN"/>
          </a:p>
          <a:p>
            <a:r>
              <a:rPr lang="en-US" altLang="zh-CN" sz="2400"/>
              <a:t>  &lt;property name=</a:t>
            </a:r>
            <a:r>
              <a:rPr lang="en-US" altLang="zh-CN" sz="2400" i="1"/>
              <a:t>"transaction.leakcheck.files" &gt;</a:t>
            </a:r>
          </a:p>
          <a:p>
            <a:pPr lvl="1"/>
            <a:r>
              <a:rPr lang="en-US" altLang="zh-CN" sz="2400"/>
              <a:t>&lt;array componentType=</a:t>
            </a:r>
            <a:r>
              <a:rPr lang="en-US" altLang="zh-CN" sz="2400" i="1"/>
              <a:t>"String"&gt;</a:t>
            </a:r>
          </a:p>
          <a:p>
            <a:pPr lvl="2"/>
            <a:r>
              <a:rPr lang="en-US" altLang="zh-CN" sz="2400"/>
              <a:t>&lt;property value=</a:t>
            </a:r>
            <a:r>
              <a:rPr lang="en-US" altLang="zh-CN" sz="2400" i="1"/>
              <a:t>".jsp"/&gt;</a:t>
            </a:r>
          </a:p>
          <a:p>
            <a:pPr lvl="2"/>
            <a:r>
              <a:rPr lang="en-US" altLang="zh-CN" sz="2400"/>
              <a:t>&lt;property value=</a:t>
            </a:r>
            <a:r>
              <a:rPr lang="en-US" altLang="zh-CN" sz="2400" i="1"/>
              <a:t>".do"/&gt;</a:t>
            </a:r>
          </a:p>
          <a:p>
            <a:pPr lvl="2"/>
            <a:r>
              <a:rPr lang="en-US" altLang="zh-CN" sz="2400"/>
              <a:t>&lt;property value=</a:t>
            </a:r>
            <a:r>
              <a:rPr lang="en-US" altLang="zh-CN" sz="2400" i="1"/>
              <a:t>".page"/&gt;</a:t>
            </a:r>
          </a:p>
          <a:p>
            <a:pPr lvl="2"/>
            <a:r>
              <a:rPr lang="en-US" altLang="zh-CN" sz="2400"/>
              <a:t>&lt;property value=</a:t>
            </a:r>
            <a:r>
              <a:rPr lang="en-US" altLang="zh-CN" sz="2400" i="1"/>
              <a:t>".action"/&gt;</a:t>
            </a:r>
          </a:p>
          <a:p>
            <a:pPr lvl="2"/>
            <a:r>
              <a:rPr lang="en-US" altLang="zh-CN" sz="2400"/>
              <a:t>&lt;property value=</a:t>
            </a:r>
            <a:r>
              <a:rPr lang="en-US" altLang="zh-CN" sz="2400" i="1"/>
              <a:t>".ajax"/&gt;</a:t>
            </a:r>
          </a:p>
          <a:p>
            <a:pPr lvl="1"/>
            <a:r>
              <a:rPr lang="en-US" altLang="zh-CN" sz="2400"/>
              <a:t>&lt;/array&gt;</a:t>
            </a:r>
          </a:p>
          <a:p>
            <a:r>
              <a:rPr lang="en-US" altLang="zh-CN" sz="2400"/>
              <a:t>  &lt;/property&gt;</a:t>
            </a:r>
            <a:endParaRPr lang="zh-CN" altLang="en-US" sz="2400"/>
          </a:p>
        </p:txBody>
      </p:sp>
    </p:spTree>
    <p:extLst>
      <p:ext uri="{BB962C8B-B14F-4D97-AF65-F5344CB8AC3E}">
        <p14:creationId xmlns:p14="http://schemas.microsoft.com/office/powerpoint/2010/main" xmlns="" val="23324753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6259" name="内容占位符 2"/>
          <p:cNvSpPr>
            <a:spLocks noGrp="1"/>
          </p:cNvSpPr>
          <p:nvPr>
            <p:ph idx="1"/>
          </p:nvPr>
        </p:nvSpPr>
        <p:spPr>
          <a:xfrm>
            <a:off x="457200" y="1600200"/>
            <a:ext cx="8229600" cy="604838"/>
          </a:xfrm>
        </p:spPr>
        <p:txBody>
          <a:bodyPr/>
          <a:lstStyle/>
          <a:p>
            <a:r>
              <a:rPr lang="zh-CN" altLang="en-US" smtClean="0"/>
              <a:t>一些简单的注解</a:t>
            </a:r>
          </a:p>
        </p:txBody>
      </p:sp>
      <p:sp>
        <p:nvSpPr>
          <p:cNvPr id="96260" name="TextBox 7"/>
          <p:cNvSpPr txBox="1">
            <a:spLocks noChangeArrowheads="1"/>
          </p:cNvSpPr>
          <p:nvPr/>
        </p:nvSpPr>
        <p:spPr bwMode="auto">
          <a:xfrm>
            <a:off x="785813" y="2357438"/>
            <a:ext cx="73453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sz="2400"/>
              <a:t>Primarykey-</a:t>
            </a:r>
            <a:r>
              <a:rPr lang="zh-CN" altLang="en-US" sz="2400"/>
              <a:t>用法，主要是用来自动生成主键</a:t>
            </a:r>
          </a:p>
        </p:txBody>
      </p:sp>
      <p:sp>
        <p:nvSpPr>
          <p:cNvPr id="96261" name="TextBox 5"/>
          <p:cNvSpPr txBox="1">
            <a:spLocks noChangeArrowheads="1"/>
          </p:cNvSpPr>
          <p:nvPr/>
        </p:nvSpPr>
        <p:spPr bwMode="auto">
          <a:xfrm>
            <a:off x="714375" y="3357563"/>
            <a:ext cx="734536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sz="2400"/>
              <a:t>Column-</a:t>
            </a:r>
            <a:r>
              <a:rPr lang="zh-CN" altLang="en-US" sz="2400"/>
              <a:t>用来指定对象属性和表字段的映射关系</a:t>
            </a:r>
          </a:p>
        </p:txBody>
      </p:sp>
      <p:sp>
        <p:nvSpPr>
          <p:cNvPr id="96262" name="矩形 6"/>
          <p:cNvSpPr>
            <a:spLocks noChangeArrowheads="1"/>
          </p:cNvSpPr>
          <p:nvPr/>
        </p:nvSpPr>
        <p:spPr bwMode="auto">
          <a:xfrm>
            <a:off x="1000125" y="2857500"/>
            <a:ext cx="45307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@PrimaryKey(pkname="ListBean",auto=</a:t>
            </a:r>
            <a:r>
              <a:rPr lang="en-US" altLang="zh-CN" b="1">
                <a:latin typeface="Franklin Gothic Book" pitchFamily="34" charset="0"/>
                <a:ea typeface="黑体" pitchFamily="2" charset="-122"/>
              </a:rPr>
              <a:t>true)</a:t>
            </a:r>
            <a:endParaRPr lang="zh-CN" altLang="en-US">
              <a:latin typeface="Franklin Gothic Book" pitchFamily="34" charset="0"/>
              <a:ea typeface="黑体" pitchFamily="2" charset="-122"/>
            </a:endParaRPr>
          </a:p>
        </p:txBody>
      </p:sp>
      <p:sp>
        <p:nvSpPr>
          <p:cNvPr id="96263" name="矩形 8"/>
          <p:cNvSpPr>
            <a:spLocks noChangeArrowheads="1"/>
          </p:cNvSpPr>
          <p:nvPr/>
        </p:nvSpPr>
        <p:spPr bwMode="auto">
          <a:xfrm>
            <a:off x="928688" y="4000500"/>
            <a:ext cx="4572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@Column(name=“fileNamezzz”</a:t>
            </a:r>
            <a:r>
              <a:rPr lang="zh-CN" altLang="en-US">
                <a:latin typeface="Franklin Gothic Book" pitchFamily="34" charset="0"/>
                <a:ea typeface="黑体" pitchFamily="2" charset="-122"/>
              </a:rPr>
              <a:t>）</a:t>
            </a:r>
          </a:p>
        </p:txBody>
      </p:sp>
    </p:spTree>
    <p:extLst>
      <p:ext uri="{BB962C8B-B14F-4D97-AF65-F5344CB8AC3E}">
        <p14:creationId xmlns:p14="http://schemas.microsoft.com/office/powerpoint/2010/main" xmlns="" val="9234895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lang="zh-CN" altLang="en-US" smtClean="0"/>
              <a:t>框架组成</a:t>
            </a:r>
            <a:r>
              <a:rPr lang="en-US" altLang="zh-CN" smtClean="0"/>
              <a:t>-</a:t>
            </a:r>
            <a:r>
              <a:rPr lang="zh-CN" altLang="en-US" smtClean="0"/>
              <a:t>标签库</a:t>
            </a:r>
          </a:p>
        </p:txBody>
      </p:sp>
      <p:sp>
        <p:nvSpPr>
          <p:cNvPr id="97283" name="内容占位符 2"/>
          <p:cNvSpPr>
            <a:spLocks noGrp="1"/>
          </p:cNvSpPr>
          <p:nvPr>
            <p:ph idx="1"/>
          </p:nvPr>
        </p:nvSpPr>
        <p:spPr>
          <a:xfrm>
            <a:off x="457200" y="1357313"/>
            <a:ext cx="8229600" cy="5286375"/>
          </a:xfrm>
        </p:spPr>
        <p:txBody>
          <a:bodyPr>
            <a:normAutofit lnSpcReduction="10000"/>
          </a:bodyPr>
          <a:lstStyle/>
          <a:p>
            <a:r>
              <a:rPr lang="en-US" altLang="zh-CN" sz="1600" dirty="0" err="1" smtClean="0"/>
              <a:t>bboss-taglib</a:t>
            </a:r>
            <a:r>
              <a:rPr lang="en-US" altLang="zh-CN" sz="1600" dirty="0" smtClean="0"/>
              <a:t>, a web layer </a:t>
            </a:r>
            <a:r>
              <a:rPr lang="en-US" altLang="zh-CN" sz="1600" dirty="0" err="1" smtClean="0"/>
              <a:t>taglib</a:t>
            </a:r>
            <a:r>
              <a:rPr lang="en-US" altLang="zh-CN" sz="1600" dirty="0" smtClean="0"/>
              <a:t> framework</a:t>
            </a:r>
          </a:p>
          <a:p>
            <a:pPr>
              <a:buFont typeface="Wingdings" pitchFamily="2" charset="2"/>
              <a:buChar char="Ø"/>
            </a:pPr>
            <a:r>
              <a:rPr lang="en-US" altLang="zh-CN" sz="1600" dirty="0" smtClean="0"/>
              <a:t>list </a:t>
            </a:r>
            <a:r>
              <a:rPr lang="en-US" altLang="zh-CN" sz="1600" dirty="0" err="1" smtClean="0"/>
              <a:t>tag,pageine</a:t>
            </a:r>
            <a:r>
              <a:rPr lang="en-US" altLang="zh-CN" sz="1600" dirty="0" smtClean="0"/>
              <a:t> list </a:t>
            </a:r>
            <a:r>
              <a:rPr lang="en-US" altLang="zh-CN" sz="1600" dirty="0" err="1" smtClean="0"/>
              <a:t>tag,detail</a:t>
            </a:r>
            <a:r>
              <a:rPr lang="en-US" altLang="zh-CN" sz="1600" dirty="0" smtClean="0"/>
              <a:t> tag ,logic </a:t>
            </a:r>
            <a:r>
              <a:rPr lang="en-US" altLang="zh-CN" sz="1600" dirty="0" err="1" smtClean="0"/>
              <a:t>tag,tree</a:t>
            </a:r>
            <a:r>
              <a:rPr lang="en-US" altLang="zh-CN" sz="1600" dirty="0" smtClean="0"/>
              <a:t> </a:t>
            </a:r>
            <a:r>
              <a:rPr lang="en-US" altLang="zh-CN" sz="1600" dirty="0" err="1" smtClean="0"/>
              <a:t>tag,tabpane</a:t>
            </a:r>
            <a:r>
              <a:rPr lang="en-US" altLang="zh-CN" sz="1600" dirty="0" smtClean="0"/>
              <a:t> </a:t>
            </a:r>
            <a:r>
              <a:rPr lang="en-US" altLang="zh-CN" sz="1600" dirty="0" err="1" smtClean="0"/>
              <a:t>tag,dbutil</a:t>
            </a:r>
            <a:r>
              <a:rPr lang="en-US" altLang="zh-CN" sz="1600" dirty="0" smtClean="0"/>
              <a:t> tag</a:t>
            </a:r>
          </a:p>
          <a:p>
            <a:pPr>
              <a:buFont typeface="Wingdings" pitchFamily="2" charset="2"/>
              <a:buChar char="Ø"/>
            </a:pPr>
            <a:r>
              <a:rPr lang="zh-CN" sz="1600" b="1" dirty="0" smtClean="0"/>
              <a:t>数据展示标签</a:t>
            </a:r>
            <a:endParaRPr lang="zh-CN" altLang="en-US" sz="1600" b="1" dirty="0" smtClean="0"/>
          </a:p>
          <a:p>
            <a:pPr>
              <a:buFont typeface="Wingdings 2" pitchFamily="18" charset="2"/>
              <a:buNone/>
            </a:pPr>
            <a:r>
              <a:rPr lang="en-US" altLang="zh-CN" sz="1600" dirty="0" smtClean="0"/>
              <a:t>	</a:t>
            </a:r>
            <a:r>
              <a:rPr lang="zh-CN" altLang="en-US" sz="1600" dirty="0" smtClean="0"/>
              <a:t>主要是</a:t>
            </a:r>
            <a:r>
              <a:rPr lang="en-US" altLang="zh-CN" sz="1600" dirty="0" err="1" smtClean="0"/>
              <a:t>bboss</a:t>
            </a:r>
            <a:r>
              <a:rPr lang="en-US" altLang="zh-CN" sz="1600" dirty="0" smtClean="0"/>
              <a:t> </a:t>
            </a:r>
            <a:r>
              <a:rPr lang="en-US" altLang="zh-CN" sz="1600" dirty="0" err="1" smtClean="0"/>
              <a:t>taglib</a:t>
            </a:r>
            <a:r>
              <a:rPr lang="zh-CN" altLang="en-US" sz="1600" dirty="0" smtClean="0"/>
              <a:t>中的一系列标签，很好地和</a:t>
            </a:r>
            <a:r>
              <a:rPr lang="en-US" altLang="zh-CN" sz="1600" dirty="0" err="1" smtClean="0"/>
              <a:t>mvc</a:t>
            </a:r>
            <a:r>
              <a:rPr lang="zh-CN" altLang="en-US" sz="1600" dirty="0" smtClean="0"/>
              <a:t>框架、</a:t>
            </a:r>
            <a:r>
              <a:rPr lang="en-US" altLang="zh-CN" sz="1600" dirty="0" err="1" smtClean="0"/>
              <a:t>jquery</a:t>
            </a:r>
            <a:r>
              <a:rPr lang="zh-CN" altLang="en-US" sz="1600" dirty="0" smtClean="0"/>
              <a:t>、</a:t>
            </a:r>
            <a:r>
              <a:rPr lang="en-US" altLang="zh-CN" sz="1600" dirty="0" err="1" smtClean="0"/>
              <a:t>jquery</a:t>
            </a:r>
            <a:r>
              <a:rPr lang="en-US" altLang="zh-CN" sz="1600" dirty="0" smtClean="0"/>
              <a:t> </a:t>
            </a:r>
            <a:r>
              <a:rPr lang="en-US" altLang="zh-CN" sz="1600" dirty="0" err="1" smtClean="0"/>
              <a:t>easyui</a:t>
            </a:r>
            <a:r>
              <a:rPr lang="zh-CN" altLang="en-US" sz="1600" dirty="0" smtClean="0"/>
              <a:t>结合使用：</a:t>
            </a:r>
            <a:r>
              <a:rPr lang="en-US" sz="1600" dirty="0" smtClean="0">
                <a:ea typeface="黑体" pitchFamily="2" charset="-122"/>
              </a:rPr>
              <a:t>	</a:t>
            </a:r>
            <a:r>
              <a:rPr lang="en-US" altLang="zh-CN" sz="1600" dirty="0" smtClean="0"/>
              <a:t>pager, </a:t>
            </a:r>
            <a:r>
              <a:rPr lang="en-US" altLang="zh-CN" sz="1600" dirty="0" err="1" smtClean="0"/>
              <a:t>listdata,notify,list</a:t>
            </a:r>
            <a:r>
              <a:rPr lang="en-US" altLang="zh-CN" sz="1600" dirty="0" smtClean="0"/>
              <a:t>, </a:t>
            </a:r>
            <a:r>
              <a:rPr lang="en-US" altLang="zh-CN" sz="1600" dirty="0" err="1" smtClean="0"/>
              <a:t>beaninfo,cell</a:t>
            </a:r>
            <a:r>
              <a:rPr lang="en-US" altLang="zh-CN" sz="1600" dirty="0" smtClean="0"/>
              <a:t>, </a:t>
            </a:r>
            <a:r>
              <a:rPr lang="en-US" altLang="zh-CN" sz="1600" dirty="0" err="1" smtClean="0"/>
              <a:t>rowid,rowcount,querystring</a:t>
            </a:r>
            <a:r>
              <a:rPr lang="en-US" altLang="zh-CN" sz="1600" dirty="0" smtClean="0"/>
              <a:t> </a:t>
            </a:r>
            <a:r>
              <a:rPr lang="zh-CN" altLang="en-US" sz="1600" dirty="0" smtClean="0"/>
              <a:t>，</a:t>
            </a:r>
            <a:r>
              <a:rPr lang="en-US" altLang="zh-CN" sz="1600" dirty="0" err="1" smtClean="0"/>
              <a:t>convert,contextmenu,map,mapkey,param,params,beanparams</a:t>
            </a:r>
            <a:endParaRPr lang="zh-CN" altLang="en-US" sz="1600" dirty="0" smtClean="0"/>
          </a:p>
          <a:p>
            <a:pPr>
              <a:buFont typeface="Wingdings" pitchFamily="2" charset="2"/>
              <a:buChar char="Ø"/>
            </a:pPr>
            <a:r>
              <a:rPr lang="zh-CN" sz="1600" b="1" dirty="0" smtClean="0"/>
              <a:t>逻辑标签</a:t>
            </a:r>
            <a:r>
              <a:rPr lang="zh-CN" altLang="en-US" sz="1600" b="1" dirty="0" smtClean="0"/>
              <a:t>（可以和页面数据展示标签结合使用，也可以单独使用）</a:t>
            </a:r>
          </a:p>
          <a:p>
            <a:pPr>
              <a:buFont typeface="Wingdings 2" pitchFamily="18" charset="2"/>
              <a:buNone/>
            </a:pPr>
            <a:r>
              <a:rPr lang="en-US" altLang="zh-CN" sz="1600" dirty="0" err="1" smtClean="0"/>
              <a:t>equal,notequal,null,notnull</a:t>
            </a:r>
            <a:r>
              <a:rPr lang="en-US" altLang="zh-CN" sz="1600" dirty="0" smtClean="0"/>
              <a:t>, </a:t>
            </a:r>
            <a:r>
              <a:rPr lang="en-US" altLang="zh-CN" sz="1600" dirty="0" err="1" smtClean="0"/>
              <a:t>equalandlower</a:t>
            </a:r>
            <a:r>
              <a:rPr lang="en-US" altLang="zh-CN" sz="1600" dirty="0" smtClean="0"/>
              <a:t>, </a:t>
            </a:r>
            <a:r>
              <a:rPr lang="en-US" altLang="zh-CN" sz="1600" dirty="0" err="1" smtClean="0"/>
              <a:t>equalandupper</a:t>
            </a:r>
            <a:r>
              <a:rPr lang="en-US" altLang="zh-CN" sz="1600" dirty="0" smtClean="0"/>
              <a:t>, </a:t>
            </a:r>
            <a:endParaRPr lang="zh-CN" altLang="en-US" sz="1600" dirty="0" smtClean="0"/>
          </a:p>
          <a:p>
            <a:pPr>
              <a:buFont typeface="Wingdings 2" pitchFamily="18" charset="2"/>
              <a:buNone/>
            </a:pPr>
            <a:r>
              <a:rPr lang="en-US" altLang="zh-CN" sz="1600" dirty="0" smtClean="0"/>
              <a:t>upper, lower, in, </a:t>
            </a:r>
            <a:r>
              <a:rPr lang="en-US" altLang="zh-CN" sz="1600" dirty="0" err="1" smtClean="0"/>
              <a:t>notin,match,contain,notmatch,notcontain</a:t>
            </a:r>
            <a:r>
              <a:rPr lang="zh-CN" altLang="en-US" sz="1600" dirty="0" smtClean="0"/>
              <a:t>，</a:t>
            </a:r>
            <a:r>
              <a:rPr lang="en-US" altLang="zh-CN" sz="1600" dirty="0" smtClean="0"/>
              <a:t>empty</a:t>
            </a:r>
            <a:r>
              <a:rPr lang="zh-CN" altLang="en-US" sz="1600" dirty="0" smtClean="0"/>
              <a:t>，</a:t>
            </a:r>
            <a:r>
              <a:rPr lang="en-US" altLang="zh-CN" sz="1600" dirty="0" err="1" smtClean="0"/>
              <a:t>notempty</a:t>
            </a:r>
            <a:endParaRPr lang="zh-CN" altLang="en-US" sz="1600" dirty="0" smtClean="0"/>
          </a:p>
          <a:p>
            <a:pPr>
              <a:buFont typeface="Wingdings" pitchFamily="2" charset="2"/>
              <a:buChar char="Ø"/>
            </a:pPr>
            <a:r>
              <a:rPr lang="zh-CN" sz="1600" b="1" dirty="0" smtClean="0"/>
              <a:t>国际化和主题标签</a:t>
            </a:r>
            <a:endParaRPr lang="zh-CN" altLang="en-US" sz="1600" b="1" dirty="0" smtClean="0"/>
          </a:p>
          <a:p>
            <a:pPr>
              <a:buFont typeface="Wingdings 2" pitchFamily="18" charset="2"/>
              <a:buNone/>
            </a:pPr>
            <a:r>
              <a:rPr lang="en-US" altLang="zh-CN" sz="1600" dirty="0" smtClean="0"/>
              <a:t>message</a:t>
            </a:r>
            <a:endParaRPr lang="zh-CN" altLang="en-US" sz="1600" dirty="0" smtClean="0"/>
          </a:p>
          <a:p>
            <a:pPr>
              <a:buFont typeface="Wingdings 2" pitchFamily="18" charset="2"/>
              <a:buNone/>
            </a:pPr>
            <a:r>
              <a:rPr lang="en-US" altLang="zh-CN" sz="1600" dirty="0" smtClean="0"/>
              <a:t>theme</a:t>
            </a:r>
            <a:endParaRPr lang="zh-CN" altLang="en-US" sz="1600" dirty="0" smtClean="0"/>
          </a:p>
          <a:p>
            <a:pPr>
              <a:buFont typeface="Wingdings" pitchFamily="2" charset="2"/>
              <a:buChar char="Ø"/>
            </a:pPr>
            <a:r>
              <a:rPr lang="zh-CN" sz="1600" b="1" dirty="0" smtClean="0"/>
              <a:t>数据绑定错误信息展示标签</a:t>
            </a:r>
            <a:endParaRPr lang="zh-CN" altLang="en-US" sz="1600" b="1" dirty="0" smtClean="0"/>
          </a:p>
          <a:p>
            <a:pPr>
              <a:buFont typeface="Wingdings 2" pitchFamily="18" charset="2"/>
              <a:buNone/>
            </a:pPr>
            <a:r>
              <a:rPr lang="en-US" altLang="zh-CN" sz="1600" dirty="0" smtClean="0"/>
              <a:t>errors</a:t>
            </a:r>
            <a:endParaRPr lang="zh-CN" altLang="en-US" sz="1600" dirty="0" smtClean="0"/>
          </a:p>
          <a:p>
            <a:pPr>
              <a:buFont typeface="Wingdings 2" pitchFamily="18" charset="2"/>
              <a:buNone/>
            </a:pPr>
            <a:r>
              <a:rPr lang="en-US" altLang="zh-CN" sz="1600" dirty="0" smtClean="0"/>
              <a:t>error</a:t>
            </a:r>
            <a:endParaRPr lang="zh-CN" altLang="en-US" sz="1600" dirty="0" smtClean="0"/>
          </a:p>
          <a:p>
            <a:pPr>
              <a:buFont typeface="Wingdings 2" pitchFamily="18" charset="2"/>
              <a:buNone/>
            </a:pPr>
            <a:r>
              <a:rPr lang="en-US" altLang="zh-CN" sz="1600" dirty="0" err="1" smtClean="0"/>
              <a:t>globalerrors</a:t>
            </a:r>
            <a:endParaRPr lang="zh-CN" altLang="en-US" sz="1600" dirty="0" smtClean="0"/>
          </a:p>
          <a:p>
            <a:pPr>
              <a:buFont typeface="Wingdings" pitchFamily="2" charset="2"/>
              <a:buChar char="Ø"/>
            </a:pPr>
            <a:r>
              <a:rPr lang="zh-CN" altLang="zh-CN" sz="1600" b="1" dirty="0" smtClean="0"/>
              <a:t>request/session</a:t>
            </a:r>
            <a:r>
              <a:rPr lang="zh-CN" sz="1600" b="1" dirty="0" smtClean="0"/>
              <a:t>标签</a:t>
            </a:r>
            <a:endParaRPr lang="zh-CN" altLang="en-US" sz="1600" b="1" dirty="0" smtClean="0"/>
          </a:p>
          <a:p>
            <a:pPr>
              <a:buFont typeface="Wingdings 2" pitchFamily="18" charset="2"/>
              <a:buNone/>
            </a:pPr>
            <a:r>
              <a:rPr lang="en-US" altLang="zh-CN" sz="1600" dirty="0" smtClean="0"/>
              <a:t>request</a:t>
            </a:r>
            <a:endParaRPr lang="zh-CN" altLang="en-US" sz="1600" dirty="0" smtClean="0"/>
          </a:p>
          <a:p>
            <a:pPr>
              <a:buFont typeface="Wingdings 2" pitchFamily="18" charset="2"/>
              <a:buNone/>
            </a:pPr>
            <a:r>
              <a:rPr lang="en-US" altLang="zh-CN" sz="1600" dirty="0" smtClean="0"/>
              <a:t>session</a:t>
            </a:r>
            <a:endParaRPr lang="zh-CN" altLang="en-US" sz="1600" dirty="0" smtClean="0"/>
          </a:p>
          <a:p>
            <a:pPr>
              <a:buFont typeface="Wingdings" pitchFamily="2" charset="2"/>
              <a:buChar char="Ø"/>
            </a:pPr>
            <a:endParaRPr lang="en-US" altLang="zh-CN" sz="1600" dirty="0" smtClean="0"/>
          </a:p>
          <a:p>
            <a:pPr>
              <a:buFont typeface="Wingdings" pitchFamily="2" charset="2"/>
              <a:buChar char="Ø"/>
            </a:pPr>
            <a:endParaRPr lang="en-US" altLang="zh-CN" sz="1600" dirty="0" smtClean="0"/>
          </a:p>
        </p:txBody>
      </p:sp>
    </p:spTree>
    <p:extLst>
      <p:ext uri="{BB962C8B-B14F-4D97-AF65-F5344CB8AC3E}">
        <p14:creationId xmlns:p14="http://schemas.microsoft.com/office/powerpoint/2010/main" xmlns="" val="39330400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t>框架组成</a:t>
            </a:r>
            <a:r>
              <a:rPr lang="en-US" altLang="zh-CN" smtClean="0"/>
              <a:t>-</a:t>
            </a:r>
            <a:r>
              <a:rPr lang="zh-CN" altLang="en-US" smtClean="0"/>
              <a:t>标签库</a:t>
            </a:r>
          </a:p>
        </p:txBody>
      </p:sp>
      <p:sp>
        <p:nvSpPr>
          <p:cNvPr id="3" name="内容占位符 2"/>
          <p:cNvSpPr>
            <a:spLocks noGrp="1"/>
          </p:cNvSpPr>
          <p:nvPr>
            <p:ph idx="1"/>
          </p:nvPr>
        </p:nvSpPr>
        <p:spPr>
          <a:xfrm>
            <a:off x="457200" y="1357313"/>
            <a:ext cx="8229600" cy="5286375"/>
          </a:xfrm>
        </p:spPr>
        <p:txBody>
          <a:bodyPr rtlCol="0">
            <a:normAutofit fontScale="85000" lnSpcReduction="20000"/>
          </a:bodyPr>
          <a:lstStyle/>
          <a:p>
            <a:pPr fontAlgn="auto">
              <a:spcAft>
                <a:spcPts val="0"/>
              </a:spcAft>
              <a:buFont typeface="Wingdings 2"/>
              <a:buChar char="ß"/>
              <a:defRPr/>
            </a:pPr>
            <a:r>
              <a:rPr lang="zh-CN" altLang="en-US" u="sng" dirty="0" smtClean="0"/>
              <a:t>数据库操作标签，有效防止</a:t>
            </a:r>
            <a:r>
              <a:rPr lang="en-US" altLang="zh-CN" u="sng" dirty="0" err="1" smtClean="0"/>
              <a:t>sql</a:t>
            </a:r>
            <a:r>
              <a:rPr lang="zh-CN" altLang="en-US" u="sng" dirty="0" smtClean="0"/>
              <a:t>注入问题</a:t>
            </a:r>
            <a:endParaRPr lang="en-US" u="sng" dirty="0" smtClean="0"/>
          </a:p>
          <a:p>
            <a:pPr fontAlgn="auto">
              <a:spcAft>
                <a:spcPts val="0"/>
              </a:spcAft>
              <a:buFont typeface="Wingdings" pitchFamily="2" charset="2"/>
              <a:buChar char="Ø"/>
              <a:defRPr/>
            </a:pPr>
            <a:r>
              <a:rPr lang="en-US" u="sng" dirty="0" err="1" smtClean="0"/>
              <a:t>dbutil</a:t>
            </a:r>
            <a:r>
              <a:rPr lang="en-US" dirty="0" smtClean="0"/>
              <a:t>-</a:t>
            </a:r>
            <a:r>
              <a:rPr lang="zh-CN" altLang="en-US" dirty="0" smtClean="0"/>
              <a:t>执行数据库增、删、改操作（预编译和普通）</a:t>
            </a:r>
          </a:p>
          <a:p>
            <a:pPr fontAlgn="auto">
              <a:spcAft>
                <a:spcPts val="0"/>
              </a:spcAft>
              <a:buFont typeface="Wingdings" pitchFamily="2" charset="2"/>
              <a:buChar char="Ø"/>
              <a:defRPr/>
            </a:pPr>
            <a:r>
              <a:rPr lang="en-US" u="sng" dirty="0" err="1" smtClean="0"/>
              <a:t>sqlparams</a:t>
            </a:r>
            <a:r>
              <a:rPr lang="en-US" dirty="0" smtClean="0"/>
              <a:t>-</a:t>
            </a:r>
            <a:r>
              <a:rPr lang="zh-CN" altLang="en-US" dirty="0" smtClean="0"/>
              <a:t>用于支持在</a:t>
            </a:r>
            <a:r>
              <a:rPr lang="en-US" dirty="0" smtClean="0"/>
              <a:t>pager</a:t>
            </a:r>
            <a:r>
              <a:rPr lang="zh-CN" altLang="en-US" dirty="0" smtClean="0"/>
              <a:t>标签，</a:t>
            </a:r>
            <a:r>
              <a:rPr lang="en-US" u="sng" dirty="0" err="1" smtClean="0"/>
              <a:t>beaninfo</a:t>
            </a:r>
            <a:r>
              <a:rPr lang="zh-CN" altLang="en-US" dirty="0" smtClean="0"/>
              <a:t>标签，</a:t>
            </a:r>
            <a:r>
              <a:rPr lang="en-US" dirty="0" smtClean="0"/>
              <a:t>list</a:t>
            </a:r>
            <a:r>
              <a:rPr lang="zh-CN" altLang="en-US" dirty="0" smtClean="0"/>
              <a:t>标签上执行预编译操作的绑定变量集合，同时可以指定</a:t>
            </a:r>
            <a:r>
              <a:rPr lang="en-US" u="sng" dirty="0" err="1" smtClean="0"/>
              <a:t>sql</a:t>
            </a:r>
            <a:r>
              <a:rPr lang="zh-CN" altLang="en-US" dirty="0" smtClean="0"/>
              <a:t>绑定变量的定义语法分界符。</a:t>
            </a:r>
          </a:p>
          <a:p>
            <a:pPr fontAlgn="auto">
              <a:spcAft>
                <a:spcPts val="0"/>
              </a:spcAft>
              <a:buFont typeface="Wingdings" pitchFamily="2" charset="2"/>
              <a:buChar char="Ø"/>
              <a:defRPr/>
            </a:pPr>
            <a:endParaRPr lang="zh-CN" altLang="en-US" dirty="0" smtClean="0"/>
          </a:p>
          <a:p>
            <a:pPr fontAlgn="auto">
              <a:spcAft>
                <a:spcPts val="0"/>
              </a:spcAft>
              <a:buFont typeface="Wingdings" pitchFamily="2" charset="2"/>
              <a:buChar char="Ø"/>
              <a:defRPr/>
            </a:pPr>
            <a:r>
              <a:rPr lang="en-US" u="sng" dirty="0" err="1" smtClean="0"/>
              <a:t>batchutil</a:t>
            </a:r>
            <a:r>
              <a:rPr lang="en-US" dirty="0" smtClean="0"/>
              <a:t>-</a:t>
            </a:r>
            <a:r>
              <a:rPr lang="zh-CN" altLang="en-US" dirty="0" smtClean="0"/>
              <a:t>执行预编译批处理、普通批处理操作</a:t>
            </a:r>
          </a:p>
          <a:p>
            <a:pPr fontAlgn="auto">
              <a:spcAft>
                <a:spcPts val="0"/>
              </a:spcAft>
              <a:buFont typeface="Wingdings" pitchFamily="2" charset="2"/>
              <a:buChar char="Ø"/>
              <a:defRPr/>
            </a:pPr>
            <a:r>
              <a:rPr lang="en-US" dirty="0" smtClean="0"/>
              <a:t>statement-</a:t>
            </a:r>
            <a:r>
              <a:rPr lang="zh-CN" altLang="en-US" dirty="0" smtClean="0"/>
              <a:t>指定</a:t>
            </a:r>
            <a:r>
              <a:rPr lang="en-US" u="sng" dirty="0" err="1" smtClean="0"/>
              <a:t>batchutil</a:t>
            </a:r>
            <a:r>
              <a:rPr lang="zh-CN" altLang="en-US" dirty="0" smtClean="0"/>
              <a:t>要执行的批处理语句，可以是预编译</a:t>
            </a:r>
            <a:r>
              <a:rPr lang="en-US" u="sng" dirty="0" err="1" smtClean="0"/>
              <a:t>sql</a:t>
            </a:r>
            <a:r>
              <a:rPr lang="zh-CN" altLang="en-US" dirty="0" smtClean="0"/>
              <a:t>语句，也可以是普通</a:t>
            </a:r>
            <a:r>
              <a:rPr lang="en-US" u="sng" dirty="0" err="1" smtClean="0"/>
              <a:t>sql</a:t>
            </a:r>
            <a:r>
              <a:rPr lang="zh-CN" altLang="en-US" dirty="0" smtClean="0"/>
              <a:t>语句</a:t>
            </a:r>
          </a:p>
          <a:p>
            <a:pPr fontAlgn="auto">
              <a:spcAft>
                <a:spcPts val="0"/>
              </a:spcAft>
              <a:buFont typeface="Wingdings" pitchFamily="2" charset="2"/>
              <a:buChar char="Ø"/>
              <a:defRPr/>
            </a:pPr>
            <a:r>
              <a:rPr lang="en-US" dirty="0" smtClean="0"/>
              <a:t>batch-</a:t>
            </a:r>
            <a:r>
              <a:rPr lang="zh-CN" altLang="en-US" dirty="0" smtClean="0"/>
              <a:t>指定</a:t>
            </a:r>
            <a:r>
              <a:rPr lang="en-US" dirty="0" smtClean="0"/>
              <a:t>statement</a:t>
            </a:r>
            <a:r>
              <a:rPr lang="zh-CN" altLang="en-US" dirty="0" smtClean="0"/>
              <a:t>指定的预编译</a:t>
            </a:r>
            <a:r>
              <a:rPr lang="en-US" u="sng" dirty="0" err="1" smtClean="0"/>
              <a:t>sql</a:t>
            </a:r>
            <a:r>
              <a:rPr lang="zh-CN" altLang="en-US" dirty="0" smtClean="0"/>
              <a:t>语句的一组绑定变量</a:t>
            </a:r>
          </a:p>
          <a:p>
            <a:pPr fontAlgn="auto">
              <a:spcAft>
                <a:spcPts val="0"/>
              </a:spcAft>
              <a:buFont typeface="Wingdings" pitchFamily="2" charset="2"/>
              <a:buChar char="Ø"/>
              <a:defRPr/>
            </a:pPr>
            <a:r>
              <a:rPr lang="en-US" u="sng" dirty="0" err="1" smtClean="0"/>
              <a:t>sqlparam</a:t>
            </a:r>
            <a:r>
              <a:rPr lang="en-US" dirty="0" smtClean="0"/>
              <a:t>-</a:t>
            </a:r>
            <a:r>
              <a:rPr lang="zh-CN" altLang="en-US" dirty="0" smtClean="0"/>
              <a:t>用来指定预编译操作的</a:t>
            </a:r>
            <a:r>
              <a:rPr lang="en-US" u="sng" dirty="0" err="1" smtClean="0"/>
              <a:t>sql</a:t>
            </a:r>
            <a:r>
              <a:rPr lang="zh-CN" altLang="en-US" dirty="0" smtClean="0"/>
              <a:t>绑定变量参数的值、数据类型、数据格式，只能内置在</a:t>
            </a:r>
            <a:r>
              <a:rPr lang="en-US" u="sng" dirty="0" err="1" smtClean="0"/>
              <a:t>dbutil</a:t>
            </a:r>
            <a:r>
              <a:rPr lang="zh-CN" altLang="en-US" dirty="0" smtClean="0"/>
              <a:t>，</a:t>
            </a:r>
            <a:r>
              <a:rPr lang="en-US" u="sng" dirty="0" err="1" smtClean="0"/>
              <a:t>sqlparams</a:t>
            </a:r>
            <a:r>
              <a:rPr lang="zh-CN" altLang="en-US" dirty="0" smtClean="0"/>
              <a:t>，</a:t>
            </a:r>
            <a:r>
              <a:rPr lang="en-US" dirty="0" err="1" smtClean="0"/>
              <a:t>statement,batch</a:t>
            </a:r>
            <a:r>
              <a:rPr lang="zh-CN" altLang="en-US" dirty="0" smtClean="0"/>
              <a:t>三个标签中。</a:t>
            </a:r>
          </a:p>
          <a:p>
            <a:pPr fontAlgn="auto">
              <a:spcAft>
                <a:spcPts val="0"/>
              </a:spcAft>
              <a:buFont typeface="Wingdings" pitchFamily="2" charset="2"/>
              <a:buChar char="Ø"/>
              <a:defRPr/>
            </a:pPr>
            <a:endParaRPr lang="en-US" dirty="0" smtClean="0"/>
          </a:p>
          <a:p>
            <a:pPr fontAlgn="auto">
              <a:spcAft>
                <a:spcPts val="0"/>
              </a:spcAft>
              <a:buFont typeface="Wingdings" pitchFamily="2" charset="2"/>
              <a:buChar char="Ø"/>
              <a:defRPr/>
            </a:pPr>
            <a:endParaRPr lang="en-US" altLang="zh-CN" dirty="0" smtClean="0"/>
          </a:p>
        </p:txBody>
      </p:sp>
    </p:spTree>
    <p:extLst>
      <p:ext uri="{BB962C8B-B14F-4D97-AF65-F5344CB8AC3E}">
        <p14:creationId xmlns:p14="http://schemas.microsoft.com/office/powerpoint/2010/main" xmlns="" val="37056606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dirty="0" smtClean="0"/>
              <a:t>框架组成</a:t>
            </a:r>
            <a:r>
              <a:rPr lang="en-US" altLang="zh-CN" dirty="0" smtClean="0"/>
              <a:t>-</a:t>
            </a:r>
            <a:r>
              <a:rPr lang="zh-CN" altLang="en-US" dirty="0" smtClean="0"/>
              <a:t>标签库</a:t>
            </a:r>
          </a:p>
        </p:txBody>
      </p:sp>
      <p:sp>
        <p:nvSpPr>
          <p:cNvPr id="3" name="内容占位符 2"/>
          <p:cNvSpPr>
            <a:spLocks noGrp="1"/>
          </p:cNvSpPr>
          <p:nvPr>
            <p:ph idx="1"/>
          </p:nvPr>
        </p:nvSpPr>
        <p:spPr>
          <a:xfrm>
            <a:off x="457200" y="1357313"/>
            <a:ext cx="8229600" cy="5286375"/>
          </a:xfrm>
        </p:spPr>
        <p:txBody>
          <a:bodyPr rtlCol="0">
            <a:normAutofit/>
          </a:bodyPr>
          <a:lstStyle/>
          <a:p>
            <a:pPr fontAlgn="auto">
              <a:spcAft>
                <a:spcPts val="0"/>
              </a:spcAft>
              <a:buFont typeface="Wingdings" pitchFamily="2" charset="2"/>
              <a:buChar char="Ø"/>
              <a:defRPr/>
            </a:pPr>
            <a:r>
              <a:rPr lang="zh-CN" altLang="en-US" dirty="0" smtClean="0"/>
              <a:t>标签库的导入</a:t>
            </a:r>
            <a:endParaRPr lang="en-US" altLang="zh-CN" dirty="0" smtClean="0"/>
          </a:p>
          <a:p>
            <a:pPr fontAlgn="auto">
              <a:spcAft>
                <a:spcPts val="0"/>
              </a:spcAft>
              <a:buFont typeface="Wingdings" pitchFamily="2" charset="2"/>
              <a:buChar char="Ø"/>
              <a:defRPr/>
            </a:pPr>
            <a:r>
              <a:rPr lang="en-US" dirty="0" smtClean="0"/>
              <a:t>&lt;%@ </a:t>
            </a:r>
            <a:r>
              <a:rPr lang="en-US" dirty="0" err="1" smtClean="0"/>
              <a:t>taglib</a:t>
            </a:r>
            <a:r>
              <a:rPr lang="en-US" dirty="0" smtClean="0"/>
              <a:t> </a:t>
            </a:r>
            <a:r>
              <a:rPr lang="en-US" dirty="0" err="1" smtClean="0"/>
              <a:t>uri</a:t>
            </a:r>
            <a:r>
              <a:rPr lang="en-US" smtClean="0"/>
              <a:t>="/WEB-INF/pager-taglib.tld" prefix="pg"%&gt;</a:t>
            </a:r>
            <a:endParaRPr lang="en-US" dirty="0" smtClean="0"/>
          </a:p>
          <a:p>
            <a:pPr fontAlgn="auto">
              <a:spcAft>
                <a:spcPts val="0"/>
              </a:spcAft>
              <a:buFont typeface="Wingdings" pitchFamily="2" charset="2"/>
              <a:buChar char="Ø"/>
              <a:defRPr/>
            </a:pPr>
            <a:endParaRPr lang="en-US" altLang="zh-CN" dirty="0" smtClean="0"/>
          </a:p>
        </p:txBody>
      </p:sp>
    </p:spTree>
    <p:extLst>
      <p:ext uri="{BB962C8B-B14F-4D97-AF65-F5344CB8AC3E}">
        <p14:creationId xmlns:p14="http://schemas.microsoft.com/office/powerpoint/2010/main" xmlns="" val="3705660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smtClean="0"/>
              <a:t>框架组成</a:t>
            </a:r>
            <a:r>
              <a:rPr lang="en-US" altLang="zh-CN" smtClean="0"/>
              <a:t>-</a:t>
            </a:r>
            <a:r>
              <a:rPr lang="zh-CN" altLang="en-US" smtClean="0"/>
              <a:t>事件框架</a:t>
            </a:r>
          </a:p>
        </p:txBody>
      </p:sp>
      <p:sp>
        <p:nvSpPr>
          <p:cNvPr id="99331" name="内容占位符 2"/>
          <p:cNvSpPr>
            <a:spLocks noGrp="1"/>
          </p:cNvSpPr>
          <p:nvPr>
            <p:ph idx="1"/>
          </p:nvPr>
        </p:nvSpPr>
        <p:spPr>
          <a:xfrm>
            <a:off x="457200" y="1357313"/>
            <a:ext cx="8229600" cy="5286375"/>
          </a:xfrm>
        </p:spPr>
        <p:txBody>
          <a:bodyPr/>
          <a:lstStyle/>
          <a:p>
            <a:r>
              <a:rPr lang="en-US" altLang="zh-CN" sz="4800" smtClean="0"/>
              <a:t>an event framework</a:t>
            </a:r>
          </a:p>
          <a:p>
            <a:pPr>
              <a:buFont typeface="Wingdings 2" pitchFamily="18" charset="2"/>
              <a:buNone/>
            </a:pPr>
            <a:r>
              <a:rPr lang="en-US" altLang="zh-CN" sz="4800" smtClean="0"/>
              <a:t>local event,remote distribute event framework base aop rpc framework). </a:t>
            </a:r>
          </a:p>
          <a:p>
            <a:pPr>
              <a:buFont typeface="Wingdings" pitchFamily="2" charset="2"/>
              <a:buChar char="Ø"/>
            </a:pPr>
            <a:endParaRPr lang="en-US" altLang="zh-CN" smtClean="0"/>
          </a:p>
        </p:txBody>
      </p:sp>
    </p:spTree>
    <p:extLst>
      <p:ext uri="{BB962C8B-B14F-4D97-AF65-F5344CB8AC3E}">
        <p14:creationId xmlns:p14="http://schemas.microsoft.com/office/powerpoint/2010/main" xmlns="" val="40347464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0355" name="内容占位符 2"/>
          <p:cNvSpPr>
            <a:spLocks noGrp="1"/>
          </p:cNvSpPr>
          <p:nvPr>
            <p:ph idx="1"/>
          </p:nvPr>
        </p:nvSpPr>
        <p:spPr>
          <a:xfrm>
            <a:off x="457200" y="1357313"/>
            <a:ext cx="8229600" cy="5286375"/>
          </a:xfrm>
        </p:spPr>
        <p:txBody>
          <a:bodyPr/>
          <a:lstStyle/>
          <a:p>
            <a:r>
              <a:rPr lang="zh-CN" altLang="en-US" sz="4800" smtClean="0"/>
              <a:t>可以运行</a:t>
            </a:r>
            <a:r>
              <a:rPr lang="en-US" altLang="zh-CN" sz="4800" smtClean="0"/>
              <a:t>antbuildall</a:t>
            </a:r>
            <a:r>
              <a:rPr lang="zh-CN" altLang="en-US" sz="4800" smtClean="0"/>
              <a:t>工程下的相关命令编译框架中各个</a:t>
            </a:r>
            <a:r>
              <a:rPr lang="en-US" altLang="zh-CN" sz="4800" smtClean="0"/>
              <a:t>java</a:t>
            </a:r>
            <a:r>
              <a:rPr lang="zh-CN" altLang="en-US" sz="4800" smtClean="0"/>
              <a:t>工程项目，并且分发最新的</a:t>
            </a:r>
            <a:r>
              <a:rPr lang="en-US" altLang="zh-CN" sz="4800" smtClean="0"/>
              <a:t>jar</a:t>
            </a:r>
            <a:r>
              <a:rPr lang="zh-CN" altLang="en-US" sz="4800" smtClean="0"/>
              <a:t>包到与之相关的工程中。</a:t>
            </a:r>
            <a:endParaRPr lang="en-US" altLang="zh-CN" smtClean="0"/>
          </a:p>
        </p:txBody>
      </p:sp>
    </p:spTree>
    <p:extLst>
      <p:ext uri="{BB962C8B-B14F-4D97-AF65-F5344CB8AC3E}">
        <p14:creationId xmlns:p14="http://schemas.microsoft.com/office/powerpoint/2010/main" xmlns="" val="40453431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3" name="内容占位符 2"/>
          <p:cNvSpPr>
            <a:spLocks noGrp="1"/>
          </p:cNvSpPr>
          <p:nvPr>
            <p:ph idx="1"/>
          </p:nvPr>
        </p:nvSpPr>
        <p:spPr>
          <a:xfrm>
            <a:off x="457200" y="1357313"/>
            <a:ext cx="8229600" cy="5286375"/>
          </a:xfrm>
        </p:spPr>
        <p:txBody>
          <a:bodyPr rtlCol="0">
            <a:normAutofit fontScale="92500" lnSpcReduction="20000"/>
          </a:bodyPr>
          <a:lstStyle/>
          <a:p>
            <a:pPr fontAlgn="auto">
              <a:spcAft>
                <a:spcPts val="0"/>
              </a:spcAft>
              <a:buFont typeface="Wingdings 2"/>
              <a:buChar char="ß"/>
              <a:defRPr/>
            </a:pPr>
            <a:r>
              <a:rPr lang="zh-CN" altLang="en-US" dirty="0" smtClean="0"/>
              <a:t>主要的编译指令</a:t>
            </a:r>
            <a:endParaRPr lang="en-US" altLang="zh-CN" dirty="0" smtClean="0"/>
          </a:p>
          <a:p>
            <a:pPr fontAlgn="auto">
              <a:spcAft>
                <a:spcPts val="0"/>
              </a:spcAft>
              <a:buFont typeface="Wingdings" pitchFamily="2" charset="2"/>
              <a:buChar char="Ø"/>
              <a:defRPr/>
            </a:pPr>
            <a:r>
              <a:rPr lang="en-US" altLang="zh-CN" dirty="0" err="1" smtClean="0"/>
              <a:t>aop</a:t>
            </a:r>
            <a:r>
              <a:rPr lang="zh-CN" altLang="en-US" dirty="0" smtClean="0"/>
              <a:t>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build-bboss-aop-only.bat </a:t>
            </a:r>
          </a:p>
          <a:p>
            <a:pPr fontAlgn="auto">
              <a:spcAft>
                <a:spcPts val="0"/>
              </a:spcAft>
              <a:buFont typeface="Wingdings" pitchFamily="2" charset="2"/>
              <a:buChar char="Ø"/>
              <a:defRPr/>
            </a:pPr>
            <a:r>
              <a:rPr lang="en-US" altLang="zh-CN" dirty="0" smtClean="0"/>
              <a:t>MVC</a:t>
            </a:r>
            <a:r>
              <a:rPr lang="zh-CN" altLang="en-US" dirty="0" smtClean="0"/>
              <a:t>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build-bboss-mvc-only.bat</a:t>
            </a:r>
          </a:p>
          <a:p>
            <a:pPr fontAlgn="auto">
              <a:spcAft>
                <a:spcPts val="0"/>
              </a:spcAft>
              <a:buFont typeface="Wingdings" pitchFamily="2" charset="2"/>
              <a:buChar char="Ø"/>
              <a:defRPr/>
            </a:pPr>
            <a:r>
              <a:rPr lang="zh-CN" altLang="en-US" dirty="0" smtClean="0"/>
              <a:t>持久层框架构建和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build-bboss-persistent.bat</a:t>
            </a:r>
          </a:p>
          <a:p>
            <a:pPr fontAlgn="auto">
              <a:spcAft>
                <a:spcPts val="0"/>
              </a:spcAft>
              <a:buFont typeface="Wingdings" pitchFamily="2" charset="2"/>
              <a:buChar char="Ø"/>
              <a:defRPr/>
            </a:pPr>
            <a:r>
              <a:rPr lang="zh-CN" altLang="en-US" dirty="0" smtClean="0"/>
              <a:t>标签库框架构建和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build-bboss-taglib.bat</a:t>
            </a:r>
          </a:p>
          <a:p>
            <a:pPr fontAlgn="auto">
              <a:spcAft>
                <a:spcPts val="0"/>
              </a:spcAft>
              <a:buFont typeface="Wingdings" pitchFamily="2" charset="2"/>
              <a:buChar char="Ø"/>
              <a:defRPr/>
            </a:pPr>
            <a:r>
              <a:rPr lang="zh-CN" altLang="en-US" dirty="0" smtClean="0"/>
              <a:t>工具工程构建和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build-bboss-util.bat</a:t>
            </a:r>
          </a:p>
          <a:p>
            <a:pPr fontAlgn="auto">
              <a:spcAft>
                <a:spcPts val="0"/>
              </a:spcAft>
              <a:buFont typeface="Wingdings 2"/>
              <a:buNone/>
              <a:defRPr/>
            </a:pPr>
            <a:endParaRPr lang="en-US" altLang="zh-CN" dirty="0" smtClean="0"/>
          </a:p>
          <a:p>
            <a:pPr fontAlgn="auto">
              <a:spcAft>
                <a:spcPts val="0"/>
              </a:spcAft>
              <a:buFont typeface="Wingdings 2"/>
              <a:buNone/>
              <a:defRPr/>
            </a:pPr>
            <a:endParaRPr lang="en-US" altLang="zh-CN" dirty="0" smtClean="0"/>
          </a:p>
          <a:p>
            <a:pPr fontAlgn="auto">
              <a:spcAft>
                <a:spcPts val="0"/>
              </a:spcAft>
              <a:buFont typeface="Wingdings 2"/>
              <a:buNone/>
              <a:defRPr/>
            </a:pPr>
            <a:endParaRPr lang="en-US" altLang="zh-CN" dirty="0" smtClean="0"/>
          </a:p>
        </p:txBody>
      </p:sp>
    </p:spTree>
    <p:extLst>
      <p:ext uri="{BB962C8B-B14F-4D97-AF65-F5344CB8AC3E}">
        <p14:creationId xmlns:p14="http://schemas.microsoft.com/office/powerpoint/2010/main" xmlns="" val="21939310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2403" name="内容占位符 2"/>
          <p:cNvSpPr>
            <a:spLocks noGrp="1"/>
          </p:cNvSpPr>
          <p:nvPr>
            <p:ph idx="1"/>
          </p:nvPr>
        </p:nvSpPr>
        <p:spPr>
          <a:xfrm>
            <a:off x="457200" y="1357313"/>
            <a:ext cx="8229600" cy="5286375"/>
          </a:xfrm>
        </p:spPr>
        <p:txBody>
          <a:bodyPr/>
          <a:lstStyle/>
          <a:p>
            <a:r>
              <a:rPr lang="zh-CN" altLang="en-US" smtClean="0"/>
              <a:t>各个框架对应的</a:t>
            </a:r>
            <a:r>
              <a:rPr lang="en-US" altLang="zh-CN" smtClean="0"/>
              <a:t>jar</a:t>
            </a:r>
            <a:r>
              <a:rPr lang="zh-CN" altLang="en-US" smtClean="0"/>
              <a:t>包及最小依赖包</a:t>
            </a:r>
            <a:endParaRPr lang="en-US" altLang="zh-CN" smtClean="0"/>
          </a:p>
          <a:p>
            <a:pPr>
              <a:buFont typeface="Wingdings" pitchFamily="2" charset="2"/>
              <a:buChar char="Ø"/>
            </a:pPr>
            <a:r>
              <a:rPr lang="en-US" altLang="zh-CN" smtClean="0"/>
              <a:t>aop</a:t>
            </a:r>
            <a:r>
              <a:rPr lang="zh-CN" altLang="en-US" smtClean="0"/>
              <a:t>框架</a:t>
            </a:r>
            <a:r>
              <a:rPr lang="en-US" altLang="zh-CN" smtClean="0"/>
              <a:t>jar</a:t>
            </a:r>
            <a:r>
              <a:rPr lang="zh-CN" altLang="en-US" smtClean="0"/>
              <a:t>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pic>
        <p:nvPicPr>
          <p:cNvPr id="102404" name="Picture 2" descr="C:\Documents and Settings\Administrator\Application Data\Tencent\QQ\Temp\RichOle\I@A5(4FDGI8[E$OME[Q[EAY.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5813" y="2643188"/>
            <a:ext cx="3286125"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5" name="矩形 4"/>
          <p:cNvSpPr>
            <a:spLocks noChangeArrowheads="1"/>
          </p:cNvSpPr>
          <p:nvPr/>
        </p:nvSpPr>
        <p:spPr bwMode="auto">
          <a:xfrm>
            <a:off x="5500688" y="2714625"/>
            <a:ext cx="217963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cglib-2.2.jar</a:t>
            </a:r>
          </a:p>
          <a:p>
            <a:r>
              <a:rPr lang="en-US" altLang="zh-CN">
                <a:latin typeface="Franklin Gothic Book" pitchFamily="34" charset="0"/>
                <a:ea typeface="黑体" pitchFamily="2" charset="-122"/>
              </a:rPr>
              <a:t>frameworkset-util.jar</a:t>
            </a:r>
          </a:p>
          <a:p>
            <a:r>
              <a:rPr lang="en-US" altLang="zh-CN">
                <a:latin typeface="Franklin Gothic Book" pitchFamily="34" charset="0"/>
                <a:ea typeface="黑体" pitchFamily="2" charset="-122"/>
              </a:rPr>
              <a:t>log4j-1.2.14.jar</a:t>
            </a:r>
            <a:endParaRPr lang="zh-CN" altLang="en-US">
              <a:latin typeface="Franklin Gothic Book" pitchFamily="34" charset="0"/>
              <a:ea typeface="黑体" pitchFamily="2" charset="-122"/>
            </a:endParaRPr>
          </a:p>
        </p:txBody>
      </p:sp>
      <p:sp>
        <p:nvSpPr>
          <p:cNvPr id="102406" name="矩形 5"/>
          <p:cNvSpPr>
            <a:spLocks noChangeArrowheads="1"/>
          </p:cNvSpPr>
          <p:nvPr/>
        </p:nvSpPr>
        <p:spPr bwMode="auto">
          <a:xfrm>
            <a:off x="5429250" y="2214563"/>
            <a:ext cx="21367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en-US" altLang="zh-CN">
                <a:latin typeface="Franklin Gothic Book" pitchFamily="34" charset="0"/>
                <a:ea typeface="黑体" pitchFamily="2" charset="-122"/>
              </a:rPr>
              <a:t>aop</a:t>
            </a:r>
            <a:r>
              <a:rPr lang="zh-CN" altLang="en-US">
                <a:latin typeface="Franklin Gothic Book" pitchFamily="34" charset="0"/>
                <a:ea typeface="黑体" pitchFamily="2" charset="-122"/>
              </a:rPr>
              <a:t>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Tree>
    <p:extLst>
      <p:ext uri="{BB962C8B-B14F-4D97-AF65-F5344CB8AC3E}">
        <p14:creationId xmlns:p14="http://schemas.microsoft.com/office/powerpoint/2010/main" xmlns="" val="9496087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3427"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a:t>
            </a:r>
            <a:endParaRPr lang="en-US" altLang="zh-CN" smtClean="0"/>
          </a:p>
          <a:p>
            <a:pPr>
              <a:buFont typeface="Wingdings" pitchFamily="2" charset="2"/>
              <a:buChar char="Ø"/>
            </a:pPr>
            <a:r>
              <a:rPr lang="en-US" altLang="zh-CN" smtClean="0"/>
              <a:t>MVC</a:t>
            </a:r>
            <a:r>
              <a:rPr lang="zh-CN" altLang="en-US" smtClean="0"/>
              <a:t>框架</a:t>
            </a:r>
            <a:r>
              <a:rPr lang="en-US" altLang="zh-CN" smtClean="0"/>
              <a:t>jar</a:t>
            </a:r>
            <a:r>
              <a:rPr lang="zh-CN" altLang="en-US" smtClean="0"/>
              <a:t>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pic>
        <p:nvPicPr>
          <p:cNvPr id="103428" name="Picture 2" descr="C:\Documents and Settings\Administrator\Application Data\Tencent\QQ\Temp\RichOle\CW]$F3R]R5WH7_(Y~5N~UXG.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57313" y="2571750"/>
            <a:ext cx="6429375" cy="92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29" name="矩形 5"/>
          <p:cNvSpPr>
            <a:spLocks noChangeArrowheads="1"/>
          </p:cNvSpPr>
          <p:nvPr/>
        </p:nvSpPr>
        <p:spPr bwMode="auto">
          <a:xfrm>
            <a:off x="642938" y="3643313"/>
            <a:ext cx="22113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Wingdings" pitchFamily="2" charset="2"/>
              <a:buChar char="Ø"/>
            </a:pP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
        <p:nvSpPr>
          <p:cNvPr id="103430" name="矩形 6"/>
          <p:cNvSpPr>
            <a:spLocks noChangeArrowheads="1"/>
          </p:cNvSpPr>
          <p:nvPr/>
        </p:nvSpPr>
        <p:spPr bwMode="auto">
          <a:xfrm>
            <a:off x="500063" y="4214813"/>
            <a:ext cx="336232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frameworkset-pool.jar</a:t>
            </a:r>
          </a:p>
          <a:p>
            <a:r>
              <a:rPr lang="en-US" altLang="zh-CN">
                <a:latin typeface="Franklin Gothic Book" pitchFamily="34" charset="0"/>
                <a:ea typeface="黑体" pitchFamily="2" charset="-122"/>
              </a:rPr>
              <a:t>velocity-1.6.4.jar</a:t>
            </a:r>
          </a:p>
          <a:p>
            <a:r>
              <a:rPr lang="en-US" altLang="zh-CN">
                <a:latin typeface="Franklin Gothic Book" pitchFamily="34" charset="0"/>
                <a:ea typeface="黑体" pitchFamily="2" charset="-122"/>
              </a:rPr>
              <a:t>log4j-1.2.14.jar</a:t>
            </a:r>
          </a:p>
          <a:p>
            <a:r>
              <a:rPr lang="en-US" altLang="zh-CN">
                <a:latin typeface="Franklin Gothic Book" pitchFamily="34" charset="0"/>
                <a:ea typeface="黑体" pitchFamily="2" charset="-122"/>
              </a:rPr>
              <a:t>jstl-1.2.jar</a:t>
            </a:r>
          </a:p>
        </p:txBody>
      </p:sp>
      <p:sp>
        <p:nvSpPr>
          <p:cNvPr id="103431" name="矩形 14"/>
          <p:cNvSpPr>
            <a:spLocks noChangeArrowheads="1"/>
          </p:cNvSpPr>
          <p:nvPr/>
        </p:nvSpPr>
        <p:spPr bwMode="auto">
          <a:xfrm>
            <a:off x="2928938" y="3995738"/>
            <a:ext cx="45720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jakarta-oro-2.0.8.jar</a:t>
            </a:r>
          </a:p>
          <a:p>
            <a:r>
              <a:rPr lang="en-US" altLang="zh-CN">
                <a:latin typeface="Franklin Gothic Book" pitchFamily="34" charset="0"/>
                <a:ea typeface="黑体" pitchFamily="2" charset="-122"/>
              </a:rPr>
              <a:t>jackson-all-1.6.2.jar</a:t>
            </a:r>
          </a:p>
          <a:p>
            <a:r>
              <a:rPr lang="en-US" altLang="zh-CN">
                <a:latin typeface="Franklin Gothic Book" pitchFamily="34" charset="0"/>
                <a:ea typeface="黑体" pitchFamily="2" charset="-122"/>
              </a:rPr>
              <a:t>frameworkset-util.jar</a:t>
            </a:r>
          </a:p>
          <a:p>
            <a:r>
              <a:rPr lang="en-US" altLang="zh-CN">
                <a:latin typeface="Franklin Gothic Book" pitchFamily="34" charset="0"/>
                <a:ea typeface="黑体" pitchFamily="2" charset="-122"/>
              </a:rPr>
              <a:t>frameworkset-pool.jar</a:t>
            </a:r>
          </a:p>
          <a:p>
            <a:r>
              <a:rPr lang="en-US" altLang="zh-CN">
                <a:latin typeface="Franklin Gothic Book" pitchFamily="34" charset="0"/>
                <a:ea typeface="黑体" pitchFamily="2" charset="-122"/>
              </a:rPr>
              <a:t>frameworkset.jar</a:t>
            </a:r>
          </a:p>
          <a:p>
            <a:r>
              <a:rPr lang="en-US" altLang="zh-CN">
                <a:latin typeface="Franklin Gothic Book" pitchFamily="34" charset="0"/>
                <a:ea typeface="黑体" pitchFamily="2" charset="-122"/>
              </a:rPr>
              <a:t>ecs-1.4.2.jar</a:t>
            </a:r>
          </a:p>
          <a:p>
            <a:r>
              <a:rPr lang="en-US" altLang="zh-CN">
                <a:latin typeface="Franklin Gothic Book" pitchFamily="34" charset="0"/>
                <a:ea typeface="黑体" pitchFamily="2" charset="-122"/>
              </a:rPr>
              <a:t>cms.jar</a:t>
            </a:r>
          </a:p>
          <a:p>
            <a:r>
              <a:rPr lang="en-US" altLang="zh-CN">
                <a:latin typeface="Franklin Gothic Book" pitchFamily="34" charset="0"/>
                <a:ea typeface="黑体" pitchFamily="2" charset="-122"/>
              </a:rPr>
              <a:t>cglib-nodep-2.2.jar</a:t>
            </a:r>
          </a:p>
          <a:p>
            <a:r>
              <a:rPr lang="en-US" altLang="zh-CN">
                <a:latin typeface="Franklin Gothic Book" pitchFamily="34" charset="0"/>
                <a:ea typeface="黑体" pitchFamily="2" charset="-122"/>
              </a:rPr>
              <a:t>bboss-aop.jar</a:t>
            </a:r>
          </a:p>
          <a:p>
            <a:r>
              <a:rPr lang="en-US" altLang="zh-CN">
                <a:latin typeface="Franklin Gothic Book" pitchFamily="34" charset="0"/>
                <a:ea typeface="黑体" pitchFamily="2" charset="-122"/>
              </a:rPr>
              <a:t>asm-3.1.jar</a:t>
            </a:r>
            <a:endParaRPr lang="zh-CN" altLang="en-US">
              <a:latin typeface="Franklin Gothic Book" pitchFamily="34" charset="0"/>
              <a:ea typeface="黑体" pitchFamily="2" charset="-122"/>
            </a:endParaRPr>
          </a:p>
        </p:txBody>
      </p:sp>
    </p:spTree>
    <p:extLst>
      <p:ext uri="{BB962C8B-B14F-4D97-AF65-F5344CB8AC3E}">
        <p14:creationId xmlns:p14="http://schemas.microsoft.com/office/powerpoint/2010/main" xmlns="" val="41220749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emplate>
  <TotalTime>1995</TotalTime>
  <Words>6046</Words>
  <Application>Microsoft Office PowerPoint</Application>
  <PresentationFormat>全屏显示(4:3)</PresentationFormat>
  <Paragraphs>864</Paragraphs>
  <Slides>122</Slides>
  <Notes>99</Notes>
  <HiddenSlides>0</HiddenSlides>
  <MMClips>0</MMClips>
  <ScaleCrop>false</ScaleCrop>
  <HeadingPairs>
    <vt:vector size="4" baseType="variant">
      <vt:variant>
        <vt:lpstr>主题</vt:lpstr>
      </vt:variant>
      <vt:variant>
        <vt:i4>1</vt:i4>
      </vt:variant>
      <vt:variant>
        <vt:lpstr>幻灯片标题</vt:lpstr>
      </vt:variant>
      <vt:variant>
        <vt:i4>122</vt:i4>
      </vt:variant>
    </vt:vector>
  </HeadingPairs>
  <TitlesOfParts>
    <vt:vector size="123" baseType="lpstr">
      <vt:lpstr>暗香扑面</vt:lpstr>
      <vt:lpstr>Bbossgroups框架培训教程</vt:lpstr>
      <vt:lpstr>内容概要</vt:lpstr>
      <vt:lpstr>发展历程</vt:lpstr>
      <vt:lpstr>发展历程</vt:lpstr>
      <vt:lpstr>发展历程</vt:lpstr>
      <vt:lpstr>发展历程</vt:lpstr>
      <vt:lpstr>发展历程</vt:lpstr>
      <vt:lpstr>框架组成</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框架组成-MVC框架对比</vt:lpstr>
      <vt:lpstr>框架组成-MVC框架对比</vt:lpstr>
      <vt:lpstr>框架组成-MVC框架对比</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框架组成-Persistent事务管理-事务嵌套举例 </vt:lpstr>
      <vt:lpstr>框架组成-Persistent</vt:lpstr>
      <vt:lpstr>框架组成-Persistent</vt:lpstr>
      <vt:lpstr>框架组成-Persistent</vt:lpstr>
      <vt:lpstr>框架组成-标签库</vt:lpstr>
      <vt:lpstr>框架组成-标签库</vt:lpstr>
      <vt:lpstr>框架组成-标签库</vt:lpstr>
      <vt:lpstr>框架组成-事件框架</vt:lpstr>
      <vt:lpstr>框架组成-Ant自动构建工程及jar包</vt:lpstr>
      <vt:lpstr>框架组成-Ant自动构建工程及jar包</vt:lpstr>
      <vt:lpstr>框架组成-Ant自动构建工程及jar包</vt:lpstr>
      <vt:lpstr>框架组成-Ant自动构建工程及jar包</vt:lpstr>
      <vt:lpstr>框架组成-Ant自动构建工程及jar包</vt:lpstr>
      <vt:lpstr>框架组成-Ant自动构建工程及jar包</vt:lpstr>
      <vt:lpstr>框架组成-标签库依赖的资源文件</vt:lpstr>
      <vt:lpstr>框架组成-标签库依赖的资源文件</vt:lpstr>
      <vt:lpstr>框架组成-文档</vt:lpstr>
      <vt:lpstr>应用领域</vt:lpstr>
      <vt:lpstr>案例介绍</vt:lpstr>
      <vt:lpstr>案例介绍</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Bbossgroups构建和版本发布</vt:lpstr>
      <vt:lpstr>Bbossgroups资料站点</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Bbossgroups框架简介</dc:title>
  <cp:lastModifiedBy>尹标平</cp:lastModifiedBy>
  <cp:revision>460</cp:revision>
  <dcterms:modified xsi:type="dcterms:W3CDTF">2012-07-10T02:17:55Z</dcterms:modified>
</cp:coreProperties>
</file>